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0E682-8352-7749-B0DB-98BACD042A66}" type="datetimeFigureOut">
              <a:rPr lang="en-US" smtClean="0"/>
              <a:t>3/21/25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324F32-A766-B945-AD59-2AC76FD0FB70}" type="slidenum">
              <a:rPr lang="en-US" smtClean="0"/>
              <a:t>‹#›</a:t>
            </a:fld>
            <a:endParaRPr lang="en-US"/>
          </a:p>
        </p:txBody>
      </p:sp>
    </p:spTree>
    <p:extLst>
      <p:ext uri="{BB962C8B-B14F-4D97-AF65-F5344CB8AC3E}">
        <p14:creationId xmlns:p14="http://schemas.microsoft.com/office/powerpoint/2010/main" val="3486729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324F32-A766-B945-AD59-2AC76FD0FB70}" type="slidenum">
              <a:rPr lang="en-US" smtClean="0"/>
              <a:t>3</a:t>
            </a:fld>
            <a:endParaRPr lang="en-US"/>
          </a:p>
        </p:txBody>
      </p:sp>
    </p:spTree>
    <p:extLst>
      <p:ext uri="{BB962C8B-B14F-4D97-AF65-F5344CB8AC3E}">
        <p14:creationId xmlns:p14="http://schemas.microsoft.com/office/powerpoint/2010/main" val="347394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B31CD-132D-314C-C0EA-B12C62A2A4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DEE4EB-C428-13B6-C629-AF9004736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860CAB-9172-F049-4587-3618AD5B8F8D}"/>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5" name="Footer Placeholder 4">
            <a:extLst>
              <a:ext uri="{FF2B5EF4-FFF2-40B4-BE49-F238E27FC236}">
                <a16:creationId xmlns:a16="http://schemas.microsoft.com/office/drawing/2014/main" id="{3CE95BE3-923C-36A8-5331-B8C288F71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C24C6-0B3E-4EFF-AAA3-49540404210A}"/>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3969876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9D09-40BC-4038-41CD-A34BE19DA1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4968CC-DD3F-7394-9B96-AA0703445E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765D0-3D1E-1019-5BFE-B2E2740B23B9}"/>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5" name="Footer Placeholder 4">
            <a:extLst>
              <a:ext uri="{FF2B5EF4-FFF2-40B4-BE49-F238E27FC236}">
                <a16:creationId xmlns:a16="http://schemas.microsoft.com/office/drawing/2014/main" id="{B751A79C-AA24-F7C2-388B-097FD33A9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2F98D-99AD-4279-67CE-7996ED3E76F0}"/>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2621406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215803-AB87-B7DE-5833-631CF8A05B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B31057-AEF5-76F2-17C8-3BC631BB77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A7B4D-E1F3-0F16-3531-22923D30DF31}"/>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5" name="Footer Placeholder 4">
            <a:extLst>
              <a:ext uri="{FF2B5EF4-FFF2-40B4-BE49-F238E27FC236}">
                <a16:creationId xmlns:a16="http://schemas.microsoft.com/office/drawing/2014/main" id="{CFA5E7FA-9956-5965-47C6-6370A41BE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FA424B-EAD8-5D26-2A7C-50396A7E5083}"/>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350667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E220F-796A-95F3-BB18-6305466F15D4}"/>
              </a:ext>
            </a:extLst>
          </p:cNvPr>
          <p:cNvSpPr>
            <a:spLocks noGrp="1"/>
          </p:cNvSpPr>
          <p:nvPr>
            <p:ph type="title"/>
          </p:nvPr>
        </p:nvSpPr>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46F7175D-DB05-BD63-BE5D-80DE84C10584}"/>
              </a:ext>
            </a:extLst>
          </p:cNvPr>
          <p:cNvSpPr>
            <a:spLocks noGrp="1"/>
          </p:cNvSpPr>
          <p:nvPr>
            <p:ph idx="1"/>
          </p:nvPr>
        </p:nvSpPr>
        <p:spPr/>
        <p:txBody>
          <a:bodyPr/>
          <a:lstStyle>
            <a:lvl1pPr>
              <a:defRPr b="0" i="0">
                <a:latin typeface="Helvetica Neue" panose="02000503000000020004" pitchFamily="2" charset="0"/>
                <a:ea typeface="Helvetica Neue" panose="02000503000000020004" pitchFamily="2" charset="0"/>
                <a:cs typeface="Helvetica Neue" panose="02000503000000020004" pitchFamily="2" charset="0"/>
              </a:defRPr>
            </a:lvl1pPr>
            <a:lvl2pPr>
              <a:defRPr b="0" i="0">
                <a:latin typeface="Helvetica" pitchFamily="2" charset="0"/>
              </a:defRPr>
            </a:lvl2pPr>
            <a:lvl3pPr>
              <a:defRPr b="0" i="0">
                <a:latin typeface="Helvetica" pitchFamily="2" charset="0"/>
              </a:defRPr>
            </a:lvl3pPr>
            <a:lvl4pPr>
              <a:defRPr b="0" i="0">
                <a:latin typeface="Helvetica" pitchFamily="2" charset="0"/>
              </a:defRPr>
            </a:lvl4pPr>
            <a:lvl5pPr>
              <a:defRPr b="0" i="0">
                <a:latin typeface="Helvetica"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FFA032-4ABB-D652-2860-9EDB1E344B67}"/>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5" name="Footer Placeholder 4">
            <a:extLst>
              <a:ext uri="{FF2B5EF4-FFF2-40B4-BE49-F238E27FC236}">
                <a16:creationId xmlns:a16="http://schemas.microsoft.com/office/drawing/2014/main" id="{4772D974-660D-B48F-B349-ED641BEA2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A737B-7D8F-8D3E-E74A-CDB5DF0FF04A}"/>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396290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2AF5-E117-912C-DEB6-F4FA81940C1F}"/>
              </a:ext>
            </a:extLst>
          </p:cNvPr>
          <p:cNvSpPr>
            <a:spLocks noGrp="1"/>
          </p:cNvSpPr>
          <p:nvPr>
            <p:ph type="title"/>
          </p:nvPr>
        </p:nvSpPr>
        <p:spPr>
          <a:xfrm>
            <a:off x="831850" y="1709738"/>
            <a:ext cx="10515600" cy="2852737"/>
          </a:xfrm>
        </p:spPr>
        <p:txBody>
          <a:bodyPr anchor="b"/>
          <a:lstStyle>
            <a:lvl1pPr>
              <a:defRPr sz="6000" b="0" i="0">
                <a:latin typeface="Helvetica Neue Medium" panose="02000503000000020004" pitchFamily="2" charset="0"/>
                <a:ea typeface="Helvetica Neue Medium" panose="02000503000000020004" pitchFamily="2" charset="0"/>
                <a:cs typeface="Helvetica Neue Medium" panose="02000503000000020004" pitchFamily="2"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8C2B8156-7D23-7BE1-763F-DB654FD0BB64}"/>
              </a:ext>
            </a:extLst>
          </p:cNvPr>
          <p:cNvSpPr>
            <a:spLocks noGrp="1"/>
          </p:cNvSpPr>
          <p:nvPr>
            <p:ph type="body" idx="1"/>
          </p:nvPr>
        </p:nvSpPr>
        <p:spPr>
          <a:xfrm>
            <a:off x="831850" y="4589463"/>
            <a:ext cx="10515600" cy="1500187"/>
          </a:xfrm>
        </p:spPr>
        <p:txBody>
          <a:bodyPr/>
          <a:lstStyle>
            <a:lvl1pPr marL="0" indent="0">
              <a:buNone/>
              <a:defRPr sz="2400" b="0" i="0">
                <a:solidFill>
                  <a:schemeClr val="tx1">
                    <a:tint val="82000"/>
                  </a:schemeClr>
                </a:solidFill>
                <a:latin typeface="Helvetica Neue Light" panose="02000403000000020004" pitchFamily="2" charset="0"/>
                <a:ea typeface="Helvetica Neue Light" panose="02000403000000020004" pitchFamily="2"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64CDB61B-CF3E-9C97-85D9-472E09C849C9}"/>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5" name="Footer Placeholder 4">
            <a:extLst>
              <a:ext uri="{FF2B5EF4-FFF2-40B4-BE49-F238E27FC236}">
                <a16:creationId xmlns:a16="http://schemas.microsoft.com/office/drawing/2014/main" id="{1DEEDF50-9AE2-8857-F645-DD8207DCE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8D3D8-A894-C081-40C6-4261E534CA66}"/>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2193176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FF81-6FD5-F285-C1D2-A430A6DE716B}"/>
              </a:ext>
            </a:extLst>
          </p:cNvPr>
          <p:cNvSpPr>
            <a:spLocks noGrp="1"/>
          </p:cNvSpPr>
          <p:nvPr>
            <p:ph type="title"/>
          </p:nvPr>
        </p:nvSpPr>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DB9CC0A-B882-40F7-609A-C7C435FCE5BF}"/>
              </a:ext>
            </a:extLst>
          </p:cNvPr>
          <p:cNvSpPr>
            <a:spLocks noGrp="1"/>
          </p:cNvSpPr>
          <p:nvPr>
            <p:ph sz="half" idx="1"/>
          </p:nvPr>
        </p:nvSpPr>
        <p:spPr>
          <a:xfrm>
            <a:off x="838200" y="1825625"/>
            <a:ext cx="5181600" cy="4351338"/>
          </a:xfrm>
        </p:spPr>
        <p:txBody>
          <a:bodyPr/>
          <a:lstStyle>
            <a:lvl1pPr>
              <a:defRPr b="0" i="0">
                <a:latin typeface="Helvetica Neue" panose="02000503000000020004" pitchFamily="2" charset="0"/>
                <a:ea typeface="Helvetica Neue" panose="02000503000000020004" pitchFamily="2" charset="0"/>
                <a:cs typeface="Helvetica Neue" panose="02000503000000020004" pitchFamily="2" charset="0"/>
              </a:defRPr>
            </a:lvl1pPr>
            <a:lvl2pPr>
              <a:defRPr b="0" i="0">
                <a:latin typeface="Helvetica Neue" panose="02000503000000020004" pitchFamily="2" charset="0"/>
                <a:ea typeface="Helvetica Neue" panose="02000503000000020004" pitchFamily="2" charset="0"/>
                <a:cs typeface="Helvetica Neue" panose="02000503000000020004" pitchFamily="2" charset="0"/>
              </a:defRPr>
            </a:lvl2pPr>
            <a:lvl3pPr>
              <a:defRPr b="0" i="0">
                <a:latin typeface="Helvetica Neue" panose="02000503000000020004" pitchFamily="2" charset="0"/>
                <a:ea typeface="Helvetica Neue" panose="02000503000000020004" pitchFamily="2" charset="0"/>
                <a:cs typeface="Helvetica Neue" panose="02000503000000020004" pitchFamily="2" charset="0"/>
              </a:defRPr>
            </a:lvl3pPr>
            <a:lvl4pPr>
              <a:defRPr b="0" i="0">
                <a:latin typeface="Helvetica Neue" panose="02000503000000020004" pitchFamily="2" charset="0"/>
                <a:ea typeface="Helvetica Neue" panose="02000503000000020004" pitchFamily="2" charset="0"/>
                <a:cs typeface="Helvetica Neue" panose="02000503000000020004" pitchFamily="2" charset="0"/>
              </a:defRPr>
            </a:lvl4pPr>
            <a:lvl5pPr>
              <a:defRPr b="0" i="0">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3BB9768-B423-C3D4-3AE3-2ED9D9AA1A8F}"/>
              </a:ext>
            </a:extLst>
          </p:cNvPr>
          <p:cNvSpPr>
            <a:spLocks noGrp="1"/>
          </p:cNvSpPr>
          <p:nvPr>
            <p:ph sz="half" idx="2"/>
          </p:nvPr>
        </p:nvSpPr>
        <p:spPr>
          <a:xfrm>
            <a:off x="6172200" y="1825625"/>
            <a:ext cx="5181600" cy="4351338"/>
          </a:xfrm>
        </p:spPr>
        <p:txBody>
          <a:bodyPr/>
          <a:lstStyle>
            <a:lvl1pPr>
              <a:defRPr b="0" i="0">
                <a:latin typeface="Helvetica Neue" panose="02000503000000020004" pitchFamily="2" charset="0"/>
                <a:ea typeface="Helvetica Neue" panose="02000503000000020004" pitchFamily="2" charset="0"/>
                <a:cs typeface="Helvetica Neue" panose="02000503000000020004" pitchFamily="2" charset="0"/>
              </a:defRPr>
            </a:lvl1pPr>
            <a:lvl2pPr>
              <a:defRPr b="0" i="0">
                <a:latin typeface="Helvetica Neue" panose="02000503000000020004" pitchFamily="2" charset="0"/>
                <a:ea typeface="Helvetica Neue" panose="02000503000000020004" pitchFamily="2" charset="0"/>
                <a:cs typeface="Helvetica Neue" panose="02000503000000020004" pitchFamily="2" charset="0"/>
              </a:defRPr>
            </a:lvl2pPr>
            <a:lvl3pPr>
              <a:defRPr b="0" i="0">
                <a:latin typeface="Helvetica Neue" panose="02000503000000020004" pitchFamily="2" charset="0"/>
                <a:ea typeface="Helvetica Neue" panose="02000503000000020004" pitchFamily="2" charset="0"/>
                <a:cs typeface="Helvetica Neue" panose="02000503000000020004" pitchFamily="2" charset="0"/>
              </a:defRPr>
            </a:lvl3pPr>
            <a:lvl4pPr>
              <a:defRPr b="0" i="0">
                <a:latin typeface="Helvetica Neue" panose="02000503000000020004" pitchFamily="2" charset="0"/>
                <a:ea typeface="Helvetica Neue" panose="02000503000000020004" pitchFamily="2" charset="0"/>
                <a:cs typeface="Helvetica Neue" panose="02000503000000020004" pitchFamily="2" charset="0"/>
              </a:defRPr>
            </a:lvl4pPr>
            <a:lvl5pPr>
              <a:defRPr b="0" i="0">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721E99D-E473-D78B-E4BC-33363F0866E4}"/>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6" name="Footer Placeholder 5">
            <a:extLst>
              <a:ext uri="{FF2B5EF4-FFF2-40B4-BE49-F238E27FC236}">
                <a16:creationId xmlns:a16="http://schemas.microsoft.com/office/drawing/2014/main" id="{8A03011D-BAB9-1C3B-4204-B4D89C1693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5DB749-AF9C-4884-D502-3FC5F0669163}"/>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209005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42A0-1A8E-CBFF-B463-3B0F787D4CD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773AC7E6-B288-1A33-0B7E-2BCE271680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F2BC98-3F13-86D5-7F98-9D3FD3BAE7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B59E13-04B6-FD18-D613-34EE0CEBFE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D84CB4-2FAC-D6BA-A029-850621707E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9C58A4-1B95-29A7-CD7E-65D9FEE8B605}"/>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8" name="Footer Placeholder 7">
            <a:extLst>
              <a:ext uri="{FF2B5EF4-FFF2-40B4-BE49-F238E27FC236}">
                <a16:creationId xmlns:a16="http://schemas.microsoft.com/office/drawing/2014/main" id="{697B4810-7370-217D-0671-05629E513C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BF6191-0C48-335D-16C3-0A8E0FECE471}"/>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2436092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9F1F-4397-26D1-66BE-6C9DA720BD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875B1-53E4-0E50-A5F4-D4F3EEA3F04E}"/>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4" name="Footer Placeholder 3">
            <a:extLst>
              <a:ext uri="{FF2B5EF4-FFF2-40B4-BE49-F238E27FC236}">
                <a16:creationId xmlns:a16="http://schemas.microsoft.com/office/drawing/2014/main" id="{2BDCC1FD-941D-0EB1-E0AF-D9C9D21FFF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A73912-A216-DF8C-E610-10ADEB127C10}"/>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338603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E4CF71-2FBF-0968-5365-C06A46597CEE}"/>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3" name="Footer Placeholder 2">
            <a:extLst>
              <a:ext uri="{FF2B5EF4-FFF2-40B4-BE49-F238E27FC236}">
                <a16:creationId xmlns:a16="http://schemas.microsoft.com/office/drawing/2014/main" id="{1D353852-6D30-4DA9-EDC1-491609B37B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6B3EF7-20AB-CAA7-74BD-FEEEC8959317}"/>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3354723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D611E-3B50-8820-2766-1F9F7D4FB6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DE02D3-DA3E-F326-953B-8F523941DC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CA31EA-8851-DBB2-0047-56FDD0637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22A627-5C74-4B76-0AA9-471211548930}"/>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6" name="Footer Placeholder 5">
            <a:extLst>
              <a:ext uri="{FF2B5EF4-FFF2-40B4-BE49-F238E27FC236}">
                <a16:creationId xmlns:a16="http://schemas.microsoft.com/office/drawing/2014/main" id="{465FCA5F-E17E-D4EA-6D43-7ECB194AE2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4BD97-7586-85EA-AF9A-FF2ED937F269}"/>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178272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6CBF-FCD7-F33B-214D-642A60B24E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F1C4BC-85F3-EC5F-2414-C958E3CAE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AED893-6181-BE98-853A-7AD18DDE79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9D322-8632-0939-5061-2789983421B0}"/>
              </a:ext>
            </a:extLst>
          </p:cNvPr>
          <p:cNvSpPr>
            <a:spLocks noGrp="1"/>
          </p:cNvSpPr>
          <p:nvPr>
            <p:ph type="dt" sz="half" idx="10"/>
          </p:nvPr>
        </p:nvSpPr>
        <p:spPr/>
        <p:txBody>
          <a:bodyPr/>
          <a:lstStyle/>
          <a:p>
            <a:fld id="{BA88BEC5-FD15-BF46-9373-243D9DD16452}" type="datetimeFigureOut">
              <a:rPr lang="en-US" smtClean="0"/>
              <a:t>3/21/25</a:t>
            </a:fld>
            <a:endParaRPr lang="en-US"/>
          </a:p>
        </p:txBody>
      </p:sp>
      <p:sp>
        <p:nvSpPr>
          <p:cNvPr id="6" name="Footer Placeholder 5">
            <a:extLst>
              <a:ext uri="{FF2B5EF4-FFF2-40B4-BE49-F238E27FC236}">
                <a16:creationId xmlns:a16="http://schemas.microsoft.com/office/drawing/2014/main" id="{AC520D5B-5DA7-58C8-2D0F-FB9F9BDCE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9CD89-43C5-2268-F512-B4A64D8389B6}"/>
              </a:ext>
            </a:extLst>
          </p:cNvPr>
          <p:cNvSpPr>
            <a:spLocks noGrp="1"/>
          </p:cNvSpPr>
          <p:nvPr>
            <p:ph type="sldNum" sz="quarter" idx="12"/>
          </p:nvPr>
        </p:nvSpPr>
        <p:spPr/>
        <p:txBody>
          <a:bodyPr/>
          <a:lstStyle/>
          <a:p>
            <a:fld id="{B910F3F6-0E4C-F241-AC24-1242FFF59BBA}" type="slidenum">
              <a:rPr lang="en-US" smtClean="0"/>
              <a:t>‹#›</a:t>
            </a:fld>
            <a:endParaRPr lang="en-US"/>
          </a:p>
        </p:txBody>
      </p:sp>
    </p:spTree>
    <p:extLst>
      <p:ext uri="{BB962C8B-B14F-4D97-AF65-F5344CB8AC3E}">
        <p14:creationId xmlns:p14="http://schemas.microsoft.com/office/powerpoint/2010/main" val="320388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B4C83A-74BD-E177-5AA5-C26407315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835A08-D91E-415C-C8C8-CF3EA6F57F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E3DBB-9FEA-DCF0-AB05-BC6FF908AD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88BEC5-FD15-BF46-9373-243D9DD16452}" type="datetimeFigureOut">
              <a:rPr lang="en-US" smtClean="0"/>
              <a:t>3/21/25</a:t>
            </a:fld>
            <a:endParaRPr lang="en-US"/>
          </a:p>
        </p:txBody>
      </p:sp>
      <p:sp>
        <p:nvSpPr>
          <p:cNvPr id="5" name="Footer Placeholder 4">
            <a:extLst>
              <a:ext uri="{FF2B5EF4-FFF2-40B4-BE49-F238E27FC236}">
                <a16:creationId xmlns:a16="http://schemas.microsoft.com/office/drawing/2014/main" id="{4BDFB03F-3540-0EE3-B359-3152B3BA7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9AA8A7-40B1-D4B7-671F-F95CD9F8D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10F3F6-0E4C-F241-AC24-1242FFF59BBA}" type="slidenum">
              <a:rPr lang="en-US" smtClean="0"/>
              <a:t>‹#›</a:t>
            </a:fld>
            <a:endParaRPr lang="en-US"/>
          </a:p>
        </p:txBody>
      </p:sp>
    </p:spTree>
    <p:extLst>
      <p:ext uri="{BB962C8B-B14F-4D97-AF65-F5344CB8AC3E}">
        <p14:creationId xmlns:p14="http://schemas.microsoft.com/office/powerpoint/2010/main" val="2449952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12" Type="http://schemas.openxmlformats.org/officeDocument/2006/relationships/image" Target="../media/image14.png"/><Relationship Id="rId2" Type="http://schemas.openxmlformats.org/officeDocument/2006/relationships/image" Target="../media/image4.tiff"/><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tiff"/><Relationship Id="rId9" Type="http://schemas.openxmlformats.org/officeDocument/2006/relationships/image" Target="../media/image11.tiff"/></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9BB0-A9A7-8F1E-8F90-35C9C197952B}"/>
              </a:ext>
            </a:extLst>
          </p:cNvPr>
          <p:cNvSpPr>
            <a:spLocks noGrp="1"/>
          </p:cNvSpPr>
          <p:nvPr>
            <p:ph type="ctrTitle"/>
          </p:nvPr>
        </p:nvSpPr>
        <p:spPr/>
        <p:txBody>
          <a:bodyPr>
            <a:normAutofit/>
          </a:bodyPr>
          <a:lstStyle/>
          <a:p>
            <a:pPr algn="l"/>
            <a:r>
              <a:rPr lang="en-US" sz="4000" dirty="0">
                <a:latin typeface="Helvetica Neue Medium" panose="02000503000000020004" pitchFamily="2" charset="0"/>
                <a:ea typeface="Helvetica Neue Medium" panose="02000503000000020004" pitchFamily="2" charset="0"/>
                <a:cs typeface="Helvetica Neue Medium" panose="02000503000000020004" pitchFamily="2" charset="0"/>
              </a:rPr>
              <a:t>Evaluation of sea ice segmentation with manually validated images</a:t>
            </a:r>
          </a:p>
        </p:txBody>
      </p:sp>
      <p:sp>
        <p:nvSpPr>
          <p:cNvPr id="3" name="Subtitle 2">
            <a:extLst>
              <a:ext uri="{FF2B5EF4-FFF2-40B4-BE49-F238E27FC236}">
                <a16:creationId xmlns:a16="http://schemas.microsoft.com/office/drawing/2014/main" id="{8FCB1276-96ED-6189-46A8-C48F659ED47F}"/>
              </a:ext>
            </a:extLst>
          </p:cNvPr>
          <p:cNvSpPr>
            <a:spLocks noGrp="1"/>
          </p:cNvSpPr>
          <p:nvPr>
            <p:ph type="subTitle" idx="1"/>
          </p:nvPr>
        </p:nvSpPr>
        <p:spPr/>
        <p:txBody>
          <a:bodyPr>
            <a:normAutofit/>
          </a:bodyPr>
          <a:lstStyle/>
          <a:p>
            <a:pPr algn="l"/>
            <a:r>
              <a:rPr lang="en-US" sz="1800" dirty="0">
                <a:latin typeface="Helvetica Neue" panose="02000503000000020004" pitchFamily="2" charset="0"/>
                <a:ea typeface="Helvetica Neue" panose="02000503000000020004" pitchFamily="2" charset="0"/>
                <a:cs typeface="Helvetica Neue" panose="02000503000000020004" pitchFamily="2" charset="0"/>
              </a:rPr>
              <a:t>Daniel Watkins</a:t>
            </a:r>
          </a:p>
          <a:p>
            <a:pPr algn="l"/>
            <a:r>
              <a:rPr lang="en-US" sz="1800" dirty="0">
                <a:latin typeface="Helvetica Neue" panose="02000503000000020004" pitchFamily="2" charset="0"/>
                <a:ea typeface="Helvetica Neue" panose="02000503000000020004" pitchFamily="2" charset="0"/>
                <a:cs typeface="Helvetica Neue" panose="02000503000000020004" pitchFamily="2" charset="0"/>
              </a:rPr>
              <a:t>March 2025</a:t>
            </a:r>
          </a:p>
        </p:txBody>
      </p:sp>
    </p:spTree>
    <p:extLst>
      <p:ext uri="{BB962C8B-B14F-4D97-AF65-F5344CB8AC3E}">
        <p14:creationId xmlns:p14="http://schemas.microsoft.com/office/powerpoint/2010/main" val="324090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0E08-C0D6-15DF-E0FC-76A780FA2DDD}"/>
              </a:ext>
            </a:extLst>
          </p:cNvPr>
          <p:cNvSpPr>
            <a:spLocks noGrp="1"/>
          </p:cNvSpPr>
          <p:nvPr>
            <p:ph type="title"/>
          </p:nvPr>
        </p:nvSpPr>
        <p:spPr/>
        <p:txBody>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Goals</a:t>
            </a:r>
          </a:p>
        </p:txBody>
      </p:sp>
      <p:sp>
        <p:nvSpPr>
          <p:cNvPr id="4" name="Text Placeholder 3">
            <a:extLst>
              <a:ext uri="{FF2B5EF4-FFF2-40B4-BE49-F238E27FC236}">
                <a16:creationId xmlns:a16="http://schemas.microsoft.com/office/drawing/2014/main" id="{DC14A060-31B3-3052-D12A-51BCB73EFB2A}"/>
              </a:ext>
            </a:extLst>
          </p:cNvPr>
          <p:cNvSpPr>
            <a:spLocks noGrp="1"/>
          </p:cNvSpPr>
          <p:nvPr>
            <p:ph type="body" sz="half" idx="2"/>
          </p:nvPr>
        </p:nvSpPr>
        <p:spPr/>
        <p:txBody>
          <a:bodyPr/>
          <a:lstStyle/>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Evaluate measures of segmentation quality for use in the context of ice floe identification</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Introduce dataset with randomly sampled scenes from the pan-Arctic MIZ</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Dataset to be published on </a:t>
            </a:r>
            <a:r>
              <a:rPr lang="en-US" dirty="0" err="1">
                <a:latin typeface="Helvetica Neue" panose="02000503000000020004" pitchFamily="2" charset="0"/>
                <a:ea typeface="Helvetica Neue" panose="02000503000000020004" pitchFamily="2" charset="0"/>
                <a:cs typeface="Helvetica Neue" panose="02000503000000020004" pitchFamily="2" charset="0"/>
              </a:rPr>
              <a:t>Zenodo</a:t>
            </a:r>
            <a:r>
              <a:rPr lang="en-US" dirty="0">
                <a:latin typeface="Helvetica Neue" panose="02000503000000020004" pitchFamily="2" charset="0"/>
                <a:ea typeface="Helvetica Neue" panose="02000503000000020004" pitchFamily="2" charset="0"/>
                <a:cs typeface="Helvetica Neue" panose="02000503000000020004" pitchFamily="2" charset="0"/>
              </a:rPr>
              <a:t> and/or Brown Digital Repository </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Article to be published in </a:t>
            </a:r>
            <a:r>
              <a:rPr lang="en-US" i="1" dirty="0">
                <a:latin typeface="Helvetica Neue" panose="02000503000000020004" pitchFamily="2" charset="0"/>
                <a:ea typeface="Helvetica Neue" panose="02000503000000020004" pitchFamily="2" charset="0"/>
                <a:cs typeface="Helvetica Neue" panose="02000503000000020004" pitchFamily="2" charset="0"/>
              </a:rPr>
              <a:t>IEEE Transactions on Geoscience and Remote Sensing</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Dataset and measures to be used in calibration and validation paper</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6744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FE45-9CCD-F6A3-7FB5-1B6A10EACF3C}"/>
              </a:ext>
            </a:extLst>
          </p:cNvPr>
          <p:cNvSpPr>
            <a:spLocks noGrp="1"/>
          </p:cNvSpPr>
          <p:nvPr>
            <p:ph type="title"/>
          </p:nvPr>
        </p:nvSpPr>
        <p:spPr>
          <a:xfrm>
            <a:off x="169957" y="47892"/>
            <a:ext cx="7160964" cy="760164"/>
          </a:xfrm>
        </p:spPr>
        <p:txBody>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Preparation of the validation dataset</a:t>
            </a:r>
          </a:p>
        </p:txBody>
      </p:sp>
      <p:sp>
        <p:nvSpPr>
          <p:cNvPr id="4" name="Text Placeholder 3">
            <a:extLst>
              <a:ext uri="{FF2B5EF4-FFF2-40B4-BE49-F238E27FC236}">
                <a16:creationId xmlns:a16="http://schemas.microsoft.com/office/drawing/2014/main" id="{470A83FD-28F6-6AA4-BEC4-C97B1A631D96}"/>
              </a:ext>
            </a:extLst>
          </p:cNvPr>
          <p:cNvSpPr>
            <a:spLocks noGrp="1"/>
          </p:cNvSpPr>
          <p:nvPr>
            <p:ph type="body" sz="half" idx="2"/>
          </p:nvPr>
        </p:nvSpPr>
        <p:spPr>
          <a:xfrm>
            <a:off x="-1" y="892365"/>
            <a:ext cx="4737253" cy="5746429"/>
          </a:xfrm>
        </p:spPr>
        <p:txBody>
          <a:bodyPr>
            <a:noAutofit/>
          </a:bodyPr>
          <a:lstStyle/>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Iterative random sampling process</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Stratified sample over time period with sea ice, years 2006-2023</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Center point selected from NSIDC Climate Data Record pixels with sea ice between 15-85%</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MASIE used to verify sea ice area fraction – if 0, new sample is drawn</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100 km by 100 km MODIS images from both Aqua and Terra</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378 images in total</a:t>
            </a:r>
          </a:p>
          <a:p>
            <a:pPr marL="1200150" lvl="2"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2 satellites X 7 months X 3 samples per month</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Sample metadata</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Est. and calculated cloud fraction</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(Y/N) sea ice, sea ice floes, landfast ice</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Time stamp from SOIT </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Binary manual labeling of ice floes, landfast ice, landmask</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Photoshop files saved to enable inspection and simple edits</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Semi-automated floe pairing</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Overlap pairs w/ visual confirmation</a:t>
            </a:r>
          </a:p>
          <a:p>
            <a:pPr marL="742950" lvl="1"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Optical flow method with manual verification</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dirty="0">
                <a:latin typeface="Helvetica Neue" panose="02000503000000020004" pitchFamily="2" charset="0"/>
                <a:ea typeface="Helvetica Neue" panose="02000503000000020004" pitchFamily="2" charset="0"/>
                <a:cs typeface="Helvetica Neue" panose="02000503000000020004" pitchFamily="2" charset="0"/>
              </a:rPr>
              <a:t>for clear sky cases with stronger drift</a:t>
            </a:r>
          </a:p>
        </p:txBody>
      </p:sp>
      <p:pic>
        <p:nvPicPr>
          <p:cNvPr id="8" name="Picture 7" descr="A graph of different colored bars&#10;&#10;AI-generated content may be incorrect.">
            <a:extLst>
              <a:ext uri="{FF2B5EF4-FFF2-40B4-BE49-F238E27FC236}">
                <a16:creationId xmlns:a16="http://schemas.microsoft.com/office/drawing/2014/main" id="{22E14A98-F84F-3353-5709-D83E84D66FE0}"/>
              </a:ext>
            </a:extLst>
          </p:cNvPr>
          <p:cNvPicPr>
            <a:picLocks noChangeAspect="1"/>
          </p:cNvPicPr>
          <p:nvPr/>
        </p:nvPicPr>
        <p:blipFill>
          <a:blip r:embed="rId3"/>
          <a:stretch>
            <a:fillRect/>
          </a:stretch>
        </p:blipFill>
        <p:spPr>
          <a:xfrm>
            <a:off x="5332164" y="808056"/>
            <a:ext cx="2215352" cy="2375016"/>
          </a:xfrm>
          <a:prstGeom prst="rect">
            <a:avLst/>
          </a:prstGeom>
        </p:spPr>
      </p:pic>
      <p:pic>
        <p:nvPicPr>
          <p:cNvPr id="11" name="Picture 10" descr="A map of the world&#10;&#10;AI-generated content may be incorrect.">
            <a:extLst>
              <a:ext uri="{FF2B5EF4-FFF2-40B4-BE49-F238E27FC236}">
                <a16:creationId xmlns:a16="http://schemas.microsoft.com/office/drawing/2014/main" id="{EB42F907-86A8-6324-4AA5-3B213C725F10}"/>
              </a:ext>
            </a:extLst>
          </p:cNvPr>
          <p:cNvPicPr>
            <a:picLocks noChangeAspect="1"/>
          </p:cNvPicPr>
          <p:nvPr/>
        </p:nvPicPr>
        <p:blipFill>
          <a:blip r:embed="rId4"/>
          <a:stretch>
            <a:fillRect/>
          </a:stretch>
        </p:blipFill>
        <p:spPr>
          <a:xfrm>
            <a:off x="7638403" y="521813"/>
            <a:ext cx="4505115" cy="5965106"/>
          </a:xfrm>
          <a:prstGeom prst="rect">
            <a:avLst/>
          </a:prstGeom>
        </p:spPr>
      </p:pic>
      <p:pic>
        <p:nvPicPr>
          <p:cNvPr id="13" name="Picture 12" descr="A graph of different colored bars&#10;&#10;AI-generated content may be incorrect.">
            <a:extLst>
              <a:ext uri="{FF2B5EF4-FFF2-40B4-BE49-F238E27FC236}">
                <a16:creationId xmlns:a16="http://schemas.microsoft.com/office/drawing/2014/main" id="{F0FD8D2F-0CFE-A589-6099-A518F2204ED6}"/>
              </a:ext>
            </a:extLst>
          </p:cNvPr>
          <p:cNvPicPr>
            <a:picLocks noChangeAspect="1"/>
          </p:cNvPicPr>
          <p:nvPr/>
        </p:nvPicPr>
        <p:blipFill>
          <a:blip r:embed="rId5"/>
          <a:stretch>
            <a:fillRect/>
          </a:stretch>
        </p:blipFill>
        <p:spPr>
          <a:xfrm>
            <a:off x="4737254" y="3278529"/>
            <a:ext cx="2810262" cy="2338610"/>
          </a:xfrm>
          <a:prstGeom prst="rect">
            <a:avLst/>
          </a:prstGeom>
        </p:spPr>
      </p:pic>
      <p:sp>
        <p:nvSpPr>
          <p:cNvPr id="9" name="TextBox 8">
            <a:extLst>
              <a:ext uri="{FF2B5EF4-FFF2-40B4-BE49-F238E27FC236}">
                <a16:creationId xmlns:a16="http://schemas.microsoft.com/office/drawing/2014/main" id="{EBB8415A-13E1-6B71-F879-14B4F1878D2A}"/>
              </a:ext>
            </a:extLst>
          </p:cNvPr>
          <p:cNvSpPr txBox="1"/>
          <p:nvPr/>
        </p:nvSpPr>
        <p:spPr>
          <a:xfrm>
            <a:off x="4491169" y="5701448"/>
            <a:ext cx="3751325" cy="900246"/>
          </a:xfrm>
          <a:prstGeom prst="rect">
            <a:avLst/>
          </a:prstGeom>
          <a:solidFill>
            <a:schemeClr val="bg1"/>
          </a:solidFill>
          <a:ln>
            <a:solidFill>
              <a:schemeClr val="tx1"/>
            </a:solidFill>
          </a:ln>
        </p:spPr>
        <p:txBody>
          <a:bodyPr wrap="square" rtlCol="0">
            <a:spAutoFit/>
          </a:bodyPr>
          <a:lstStyle/>
          <a:p>
            <a:pPr algn="r"/>
            <a:r>
              <a:rPr lang="en-US" sz="1050" i="1" dirty="0">
                <a:latin typeface="Helvetica Neue" panose="02000503000000020004" pitchFamily="2" charset="0"/>
                <a:ea typeface="Helvetica Neue" panose="02000503000000020004" pitchFamily="2" charset="0"/>
                <a:cs typeface="Helvetica Neue" panose="02000503000000020004" pitchFamily="2" charset="0"/>
              </a:rPr>
              <a:t>Top: Simple statistics from image metadata showing plausible seasonality. </a:t>
            </a:r>
            <a:br>
              <a:rPr lang="en-US" sz="1050" i="1" dirty="0">
                <a:latin typeface="Helvetica Neue" panose="02000503000000020004" pitchFamily="2" charset="0"/>
                <a:ea typeface="Helvetica Neue" panose="02000503000000020004" pitchFamily="2" charset="0"/>
                <a:cs typeface="Helvetica Neue" panose="02000503000000020004" pitchFamily="2" charset="0"/>
              </a:rPr>
            </a:br>
            <a:r>
              <a:rPr lang="en-US" sz="1050" i="1" dirty="0">
                <a:latin typeface="Helvetica Neue" panose="02000503000000020004" pitchFamily="2" charset="0"/>
                <a:ea typeface="Helvetica Neue" panose="02000503000000020004" pitchFamily="2" charset="0"/>
                <a:cs typeface="Helvetica Neue" panose="02000503000000020004" pitchFamily="2" charset="0"/>
              </a:rPr>
              <a:t>Middle: Progress toward labeling images with floes.</a:t>
            </a:r>
            <a:br>
              <a:rPr lang="en-US" sz="1050" i="1" dirty="0">
                <a:latin typeface="Helvetica Neue" panose="02000503000000020004" pitchFamily="2" charset="0"/>
                <a:ea typeface="Helvetica Neue" panose="02000503000000020004" pitchFamily="2" charset="0"/>
                <a:cs typeface="Helvetica Neue" panose="02000503000000020004" pitchFamily="2" charset="0"/>
              </a:rPr>
            </a:br>
            <a:r>
              <a:rPr lang="en-US" sz="1050" i="1" dirty="0">
                <a:latin typeface="Helvetica Neue" panose="02000503000000020004" pitchFamily="2" charset="0"/>
                <a:ea typeface="Helvetica Neue" panose="02000503000000020004" pitchFamily="2" charset="0"/>
                <a:cs typeface="Helvetica Neue" panose="02000503000000020004" pitchFamily="2" charset="0"/>
              </a:rPr>
              <a:t>Right: Progress toward manual floe labeling. Red boxes show remaining cases needing labeling.</a:t>
            </a:r>
          </a:p>
        </p:txBody>
      </p:sp>
    </p:spTree>
    <p:extLst>
      <p:ext uri="{BB962C8B-B14F-4D97-AF65-F5344CB8AC3E}">
        <p14:creationId xmlns:p14="http://schemas.microsoft.com/office/powerpoint/2010/main" val="186095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608E2-A084-825A-671D-56B8E70B14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F8628-11F7-F513-B5CF-3B5D2C800103}"/>
              </a:ext>
            </a:extLst>
          </p:cNvPr>
          <p:cNvSpPr>
            <a:spLocks noGrp="1"/>
          </p:cNvSpPr>
          <p:nvPr>
            <p:ph type="title"/>
          </p:nvPr>
        </p:nvSpPr>
        <p:spPr>
          <a:xfrm>
            <a:off x="157473" y="40640"/>
            <a:ext cx="7160964" cy="760164"/>
          </a:xfrm>
        </p:spPr>
        <p:txBody>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Validation dataset contents</a:t>
            </a:r>
          </a:p>
        </p:txBody>
      </p:sp>
      <p:pic>
        <p:nvPicPr>
          <p:cNvPr id="10" name="Picture 9" descr="A close-up of ice&#10;&#10;AI-generated content may be incorrect.">
            <a:extLst>
              <a:ext uri="{FF2B5EF4-FFF2-40B4-BE49-F238E27FC236}">
                <a16:creationId xmlns:a16="http://schemas.microsoft.com/office/drawing/2014/main" id="{2BCAC2D9-BF1A-AC7A-3EA5-603201FBD0A7}"/>
              </a:ext>
            </a:extLst>
          </p:cNvPr>
          <p:cNvPicPr>
            <a:picLocks noChangeAspect="1"/>
          </p:cNvPicPr>
          <p:nvPr/>
        </p:nvPicPr>
        <p:blipFill>
          <a:blip r:embed="rId2"/>
          <a:stretch>
            <a:fillRect/>
          </a:stretch>
        </p:blipFill>
        <p:spPr>
          <a:xfrm>
            <a:off x="1680548" y="1432083"/>
            <a:ext cx="1564395" cy="1564395"/>
          </a:xfrm>
          <a:prstGeom prst="rect">
            <a:avLst/>
          </a:prstGeom>
        </p:spPr>
      </p:pic>
      <p:pic>
        <p:nvPicPr>
          <p:cNvPr id="14" name="Picture 13" descr="A blue speckled rock on a black background&#10;&#10;AI-generated content may be incorrect.">
            <a:extLst>
              <a:ext uri="{FF2B5EF4-FFF2-40B4-BE49-F238E27FC236}">
                <a16:creationId xmlns:a16="http://schemas.microsoft.com/office/drawing/2014/main" id="{EC7FAFBF-13E6-CB5C-4DB2-DDE166107C82}"/>
              </a:ext>
            </a:extLst>
          </p:cNvPr>
          <p:cNvPicPr>
            <a:picLocks noChangeAspect="1"/>
          </p:cNvPicPr>
          <p:nvPr/>
        </p:nvPicPr>
        <p:blipFill>
          <a:blip r:embed="rId3"/>
          <a:stretch>
            <a:fillRect/>
          </a:stretch>
        </p:blipFill>
        <p:spPr>
          <a:xfrm>
            <a:off x="3362853" y="1432083"/>
            <a:ext cx="1564395" cy="1564395"/>
          </a:xfrm>
          <a:prstGeom prst="rect">
            <a:avLst/>
          </a:prstGeom>
        </p:spPr>
      </p:pic>
      <p:pic>
        <p:nvPicPr>
          <p:cNvPr id="18" name="Picture 17" descr="A colorful squares on a purple background&#10;&#10;AI-generated content may be incorrect.">
            <a:extLst>
              <a:ext uri="{FF2B5EF4-FFF2-40B4-BE49-F238E27FC236}">
                <a16:creationId xmlns:a16="http://schemas.microsoft.com/office/drawing/2014/main" id="{4A61F3BE-303D-5AD3-6222-63BBE42A41DE}"/>
              </a:ext>
            </a:extLst>
          </p:cNvPr>
          <p:cNvPicPr>
            <a:picLocks noChangeAspect="1"/>
          </p:cNvPicPr>
          <p:nvPr/>
        </p:nvPicPr>
        <p:blipFill>
          <a:blip r:embed="rId4"/>
          <a:stretch>
            <a:fillRect/>
          </a:stretch>
        </p:blipFill>
        <p:spPr>
          <a:xfrm>
            <a:off x="5045158" y="1432083"/>
            <a:ext cx="1564395" cy="1564395"/>
          </a:xfrm>
          <a:prstGeom prst="rect">
            <a:avLst/>
          </a:prstGeom>
        </p:spPr>
      </p:pic>
      <p:pic>
        <p:nvPicPr>
          <p:cNvPr id="20" name="Picture 19" descr="A black background with a black square&#10;&#10;AI-generated content may be incorrect.">
            <a:extLst>
              <a:ext uri="{FF2B5EF4-FFF2-40B4-BE49-F238E27FC236}">
                <a16:creationId xmlns:a16="http://schemas.microsoft.com/office/drawing/2014/main" id="{447D3CA7-6B33-8A50-3954-847DA804A836}"/>
              </a:ext>
            </a:extLst>
          </p:cNvPr>
          <p:cNvPicPr>
            <a:picLocks noChangeAspect="1"/>
          </p:cNvPicPr>
          <p:nvPr/>
        </p:nvPicPr>
        <p:blipFill>
          <a:blip r:embed="rId5"/>
          <a:stretch>
            <a:fillRect/>
          </a:stretch>
        </p:blipFill>
        <p:spPr>
          <a:xfrm>
            <a:off x="6727463" y="1432082"/>
            <a:ext cx="1564395" cy="1564395"/>
          </a:xfrm>
          <a:prstGeom prst="rect">
            <a:avLst/>
          </a:prstGeom>
        </p:spPr>
      </p:pic>
      <p:pic>
        <p:nvPicPr>
          <p:cNvPr id="22" name="Picture 21" descr="A black and white image of a black background&#10;&#10;AI-generated content may be incorrect.">
            <a:extLst>
              <a:ext uri="{FF2B5EF4-FFF2-40B4-BE49-F238E27FC236}">
                <a16:creationId xmlns:a16="http://schemas.microsoft.com/office/drawing/2014/main" id="{1442F6BE-EF51-76DC-CA91-BEA7B9B0573B}"/>
              </a:ext>
            </a:extLst>
          </p:cNvPr>
          <p:cNvPicPr>
            <a:picLocks noChangeAspect="1"/>
          </p:cNvPicPr>
          <p:nvPr/>
        </p:nvPicPr>
        <p:blipFill>
          <a:blip r:embed="rId6"/>
          <a:stretch>
            <a:fillRect/>
          </a:stretch>
        </p:blipFill>
        <p:spPr>
          <a:xfrm>
            <a:off x="8409768" y="1432082"/>
            <a:ext cx="1564395" cy="1564395"/>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9235E5C7-C303-4D76-8548-87F8F3D13EC7}"/>
              </a:ext>
            </a:extLst>
          </p:cNvPr>
          <p:cNvPicPr>
            <a:picLocks noChangeAspect="1"/>
          </p:cNvPicPr>
          <p:nvPr/>
        </p:nvPicPr>
        <p:blipFill>
          <a:blip r:embed="rId5"/>
          <a:stretch>
            <a:fillRect/>
          </a:stretch>
        </p:blipFill>
        <p:spPr>
          <a:xfrm>
            <a:off x="10092071" y="1432082"/>
            <a:ext cx="1564395" cy="1564395"/>
          </a:xfrm>
          <a:prstGeom prst="rect">
            <a:avLst/>
          </a:prstGeom>
        </p:spPr>
      </p:pic>
      <p:sp>
        <p:nvSpPr>
          <p:cNvPr id="25" name="TextBox 24">
            <a:extLst>
              <a:ext uri="{FF2B5EF4-FFF2-40B4-BE49-F238E27FC236}">
                <a16:creationId xmlns:a16="http://schemas.microsoft.com/office/drawing/2014/main" id="{972D9691-038D-4F22-607B-C17F5CFFE536}"/>
              </a:ext>
            </a:extLst>
          </p:cNvPr>
          <p:cNvSpPr txBox="1"/>
          <p:nvPr/>
        </p:nvSpPr>
        <p:spPr>
          <a:xfrm>
            <a:off x="1913556" y="995801"/>
            <a:ext cx="1098378" cy="369332"/>
          </a:xfrm>
          <a:prstGeom prst="rect">
            <a:avLst/>
          </a:prstGeom>
          <a:noFill/>
        </p:spPr>
        <p:txBody>
          <a:bodyPr wrap="none" rtlCol="0">
            <a:spAutoFit/>
          </a:bodyPr>
          <a:lstStyle/>
          <a:p>
            <a:r>
              <a:rPr lang="en-US" dirty="0" err="1">
                <a:latin typeface="Helvetica Neue" panose="02000503000000020004" pitchFamily="2" charset="0"/>
                <a:ea typeface="Helvetica Neue" panose="02000503000000020004" pitchFamily="2" charset="0"/>
                <a:cs typeface="Helvetica Neue" panose="02000503000000020004" pitchFamily="2" charset="0"/>
              </a:rPr>
              <a:t>truecolor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TextBox 25">
            <a:extLst>
              <a:ext uri="{FF2B5EF4-FFF2-40B4-BE49-F238E27FC236}">
                <a16:creationId xmlns:a16="http://schemas.microsoft.com/office/drawing/2014/main" id="{EB94C7D2-607D-F807-C53C-C045ECEDF4AE}"/>
              </a:ext>
            </a:extLst>
          </p:cNvPr>
          <p:cNvSpPr txBox="1"/>
          <p:nvPr/>
        </p:nvSpPr>
        <p:spPr>
          <a:xfrm>
            <a:off x="3572986" y="995801"/>
            <a:ext cx="1184940" cy="369332"/>
          </a:xfrm>
          <a:prstGeom prst="rect">
            <a:avLst/>
          </a:prstGeom>
          <a:noFill/>
        </p:spPr>
        <p:txBody>
          <a:bodyPr wrap="none" rtlCol="0">
            <a:spAutoFit/>
          </a:bodyPr>
          <a:lstStyle/>
          <a:p>
            <a:r>
              <a:rPr lang="en-US" dirty="0" err="1">
                <a:latin typeface="Helvetica Neue" panose="02000503000000020004" pitchFamily="2" charset="0"/>
                <a:ea typeface="Helvetica Neue" panose="02000503000000020004" pitchFamily="2" charset="0"/>
                <a:cs typeface="Helvetica Neue" panose="02000503000000020004" pitchFamily="2" charset="0"/>
              </a:rPr>
              <a:t>falsecolor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17D152F0-E42A-EBDA-1BDD-6F66542CBFDE}"/>
              </a:ext>
            </a:extLst>
          </p:cNvPr>
          <p:cNvSpPr txBox="1"/>
          <p:nvPr/>
        </p:nvSpPr>
        <p:spPr>
          <a:xfrm>
            <a:off x="5060158" y="995801"/>
            <a:ext cx="1534394" cy="369332"/>
          </a:xfrm>
          <a:prstGeom prst="rect">
            <a:avLst/>
          </a:prstGeom>
          <a:noFill/>
        </p:spPr>
        <p:txBody>
          <a:bodyPr wrap="none" rtlCol="0">
            <a:spAutoFit/>
          </a:bodyPr>
          <a:lstStyle/>
          <a:p>
            <a:r>
              <a:rPr lang="en-US" dirty="0" err="1">
                <a:latin typeface="Helvetica Neue" panose="02000503000000020004" pitchFamily="2" charset="0"/>
                <a:ea typeface="Helvetica Neue" panose="02000503000000020004" pitchFamily="2" charset="0"/>
                <a:cs typeface="Helvetica Neue" panose="02000503000000020004" pitchFamily="2" charset="0"/>
              </a:rPr>
              <a:t>cloudfraction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TextBox 27">
            <a:extLst>
              <a:ext uri="{FF2B5EF4-FFF2-40B4-BE49-F238E27FC236}">
                <a16:creationId xmlns:a16="http://schemas.microsoft.com/office/drawing/2014/main" id="{E44CA95A-C585-0B36-031C-967591AAAC8D}"/>
              </a:ext>
            </a:extLst>
          </p:cNvPr>
          <p:cNvSpPr txBox="1"/>
          <p:nvPr/>
        </p:nvSpPr>
        <p:spPr>
          <a:xfrm>
            <a:off x="6919594" y="995801"/>
            <a:ext cx="1180131" cy="369332"/>
          </a:xfrm>
          <a:prstGeom prst="rect">
            <a:avLst/>
          </a:prstGeom>
          <a:no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landmask</a:t>
            </a:r>
          </a:p>
        </p:txBody>
      </p:sp>
      <p:sp>
        <p:nvSpPr>
          <p:cNvPr id="29" name="TextBox 28">
            <a:extLst>
              <a:ext uri="{FF2B5EF4-FFF2-40B4-BE49-F238E27FC236}">
                <a16:creationId xmlns:a16="http://schemas.microsoft.com/office/drawing/2014/main" id="{EA1D6899-426C-B202-C494-B0D37B3A0193}"/>
              </a:ext>
            </a:extLst>
          </p:cNvPr>
          <p:cNvSpPr txBox="1"/>
          <p:nvPr/>
        </p:nvSpPr>
        <p:spPr>
          <a:xfrm>
            <a:off x="8601098" y="995801"/>
            <a:ext cx="1181734" cy="369332"/>
          </a:xfrm>
          <a:prstGeom prst="rect">
            <a:avLst/>
          </a:prstGeom>
          <a:no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floe mask</a:t>
            </a:r>
          </a:p>
        </p:txBody>
      </p:sp>
      <p:sp>
        <p:nvSpPr>
          <p:cNvPr id="30" name="TextBox 29">
            <a:extLst>
              <a:ext uri="{FF2B5EF4-FFF2-40B4-BE49-F238E27FC236}">
                <a16:creationId xmlns:a16="http://schemas.microsoft.com/office/drawing/2014/main" id="{6A977933-DBA0-D3D9-8D7B-E2B34179F421}"/>
              </a:ext>
            </a:extLst>
          </p:cNvPr>
          <p:cNvSpPr txBox="1"/>
          <p:nvPr/>
        </p:nvSpPr>
        <p:spPr>
          <a:xfrm>
            <a:off x="10372367" y="995801"/>
            <a:ext cx="1003801" cy="369332"/>
          </a:xfrm>
          <a:prstGeom prst="rect">
            <a:avLst/>
          </a:prstGeom>
          <a:no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landfast</a:t>
            </a:r>
          </a:p>
        </p:txBody>
      </p:sp>
      <p:sp>
        <p:nvSpPr>
          <p:cNvPr id="31" name="TextBox 30">
            <a:extLst>
              <a:ext uri="{FF2B5EF4-FFF2-40B4-BE49-F238E27FC236}">
                <a16:creationId xmlns:a16="http://schemas.microsoft.com/office/drawing/2014/main" id="{8494BC26-896E-B0FB-B0DD-EA1DFDF01A0F}"/>
              </a:ext>
            </a:extLst>
          </p:cNvPr>
          <p:cNvSpPr txBox="1"/>
          <p:nvPr/>
        </p:nvSpPr>
        <p:spPr>
          <a:xfrm>
            <a:off x="343871" y="1891113"/>
            <a:ext cx="1277722" cy="646331"/>
          </a:xfrm>
          <a:prstGeom prst="rect">
            <a:avLst/>
          </a:prstGeom>
          <a:noFill/>
        </p:spPr>
        <p:txBody>
          <a:bodyPr wrap="none" rtlCol="0">
            <a:spAutoFit/>
          </a:bodyPr>
          <a:lstStyle/>
          <a:p>
            <a:pPr algn="r"/>
            <a:r>
              <a:rPr lang="en-US" dirty="0"/>
              <a:t>Case 166</a:t>
            </a:r>
          </a:p>
          <a:p>
            <a:pPr algn="r"/>
            <a:r>
              <a:rPr lang="en-US" dirty="0"/>
              <a:t>Laptev Sea</a:t>
            </a:r>
          </a:p>
        </p:txBody>
      </p:sp>
      <p:pic>
        <p:nvPicPr>
          <p:cNvPr id="33" name="Picture 32" descr="A red background with colorful squares&#10;&#10;AI-generated content may be incorrect.">
            <a:extLst>
              <a:ext uri="{FF2B5EF4-FFF2-40B4-BE49-F238E27FC236}">
                <a16:creationId xmlns:a16="http://schemas.microsoft.com/office/drawing/2014/main" id="{E7B8B76E-9F9E-2ED0-05ED-675B78352A3E}"/>
              </a:ext>
            </a:extLst>
          </p:cNvPr>
          <p:cNvPicPr>
            <a:picLocks noChangeAspect="1"/>
          </p:cNvPicPr>
          <p:nvPr/>
        </p:nvPicPr>
        <p:blipFill>
          <a:blip r:embed="rId7"/>
          <a:stretch>
            <a:fillRect/>
          </a:stretch>
        </p:blipFill>
        <p:spPr>
          <a:xfrm>
            <a:off x="5045158" y="3089774"/>
            <a:ext cx="1564395" cy="1564395"/>
          </a:xfrm>
          <a:prstGeom prst="rect">
            <a:avLst/>
          </a:prstGeom>
        </p:spPr>
      </p:pic>
      <p:pic>
        <p:nvPicPr>
          <p:cNvPr id="35" name="Picture 34" descr="A blue and black ice&#10;&#10;AI-generated content may be incorrect.">
            <a:extLst>
              <a:ext uri="{FF2B5EF4-FFF2-40B4-BE49-F238E27FC236}">
                <a16:creationId xmlns:a16="http://schemas.microsoft.com/office/drawing/2014/main" id="{A2E088E5-C149-7954-F3D8-E2F5C81299B4}"/>
              </a:ext>
            </a:extLst>
          </p:cNvPr>
          <p:cNvPicPr>
            <a:picLocks noChangeAspect="1"/>
          </p:cNvPicPr>
          <p:nvPr/>
        </p:nvPicPr>
        <p:blipFill>
          <a:blip r:embed="rId8"/>
          <a:stretch>
            <a:fillRect/>
          </a:stretch>
        </p:blipFill>
        <p:spPr>
          <a:xfrm>
            <a:off x="3362853" y="3089774"/>
            <a:ext cx="1564395" cy="1564395"/>
          </a:xfrm>
          <a:prstGeom prst="rect">
            <a:avLst/>
          </a:prstGeom>
        </p:spPr>
      </p:pic>
      <p:pic>
        <p:nvPicPr>
          <p:cNvPr id="37" name="Picture 36" descr="An icebergs and snow&#10;&#10;AI-generated content may be incorrect.">
            <a:extLst>
              <a:ext uri="{FF2B5EF4-FFF2-40B4-BE49-F238E27FC236}">
                <a16:creationId xmlns:a16="http://schemas.microsoft.com/office/drawing/2014/main" id="{947413E1-416D-0E3F-6AD7-646DB20E3525}"/>
              </a:ext>
            </a:extLst>
          </p:cNvPr>
          <p:cNvPicPr>
            <a:picLocks noChangeAspect="1"/>
          </p:cNvPicPr>
          <p:nvPr/>
        </p:nvPicPr>
        <p:blipFill>
          <a:blip r:embed="rId9"/>
          <a:stretch>
            <a:fillRect/>
          </a:stretch>
        </p:blipFill>
        <p:spPr>
          <a:xfrm>
            <a:off x="1680547" y="3089773"/>
            <a:ext cx="1564395" cy="1564395"/>
          </a:xfrm>
          <a:prstGeom prst="rect">
            <a:avLst/>
          </a:prstGeom>
        </p:spPr>
      </p:pic>
      <p:pic>
        <p:nvPicPr>
          <p:cNvPr id="43" name="Picture 42" descr="A white dots on a black background&#10;&#10;AI-generated content may be incorrect.">
            <a:extLst>
              <a:ext uri="{FF2B5EF4-FFF2-40B4-BE49-F238E27FC236}">
                <a16:creationId xmlns:a16="http://schemas.microsoft.com/office/drawing/2014/main" id="{D54A3D67-7926-1176-7281-E0D86234BA9C}"/>
              </a:ext>
            </a:extLst>
          </p:cNvPr>
          <p:cNvPicPr>
            <a:picLocks noChangeAspect="1"/>
          </p:cNvPicPr>
          <p:nvPr/>
        </p:nvPicPr>
        <p:blipFill>
          <a:blip r:embed="rId10"/>
          <a:stretch>
            <a:fillRect/>
          </a:stretch>
        </p:blipFill>
        <p:spPr>
          <a:xfrm>
            <a:off x="8409768" y="3089773"/>
            <a:ext cx="1564395" cy="1564395"/>
          </a:xfrm>
          <a:prstGeom prst="rect">
            <a:avLst/>
          </a:prstGeom>
        </p:spPr>
      </p:pic>
      <p:pic>
        <p:nvPicPr>
          <p:cNvPr id="45" name="Picture 44" descr="A black and white image of a cliff&#10;&#10;AI-generated content may be incorrect.">
            <a:extLst>
              <a:ext uri="{FF2B5EF4-FFF2-40B4-BE49-F238E27FC236}">
                <a16:creationId xmlns:a16="http://schemas.microsoft.com/office/drawing/2014/main" id="{6DDAB7BF-5F54-B315-8AE4-ED18E3D73AAC}"/>
              </a:ext>
            </a:extLst>
          </p:cNvPr>
          <p:cNvPicPr>
            <a:picLocks noChangeAspect="1"/>
          </p:cNvPicPr>
          <p:nvPr/>
        </p:nvPicPr>
        <p:blipFill>
          <a:blip r:embed="rId11"/>
          <a:stretch>
            <a:fillRect/>
          </a:stretch>
        </p:blipFill>
        <p:spPr>
          <a:xfrm>
            <a:off x="10092071" y="3089773"/>
            <a:ext cx="1564395" cy="1564395"/>
          </a:xfrm>
          <a:prstGeom prst="rect">
            <a:avLst/>
          </a:prstGeom>
        </p:spPr>
      </p:pic>
      <p:pic>
        <p:nvPicPr>
          <p:cNvPr id="47" name="Picture 46" descr="A black and white image of a person's face&#10;&#10;AI-generated content may be incorrect.">
            <a:extLst>
              <a:ext uri="{FF2B5EF4-FFF2-40B4-BE49-F238E27FC236}">
                <a16:creationId xmlns:a16="http://schemas.microsoft.com/office/drawing/2014/main" id="{8E9CABD0-8626-55AE-049B-496707132782}"/>
              </a:ext>
            </a:extLst>
          </p:cNvPr>
          <p:cNvPicPr>
            <a:picLocks noChangeAspect="1"/>
          </p:cNvPicPr>
          <p:nvPr/>
        </p:nvPicPr>
        <p:blipFill>
          <a:blip r:embed="rId12"/>
          <a:stretch>
            <a:fillRect/>
          </a:stretch>
        </p:blipFill>
        <p:spPr>
          <a:xfrm>
            <a:off x="6732450" y="3089773"/>
            <a:ext cx="1564395" cy="1564395"/>
          </a:xfrm>
          <a:prstGeom prst="rect">
            <a:avLst/>
          </a:prstGeom>
        </p:spPr>
      </p:pic>
      <p:sp>
        <p:nvSpPr>
          <p:cNvPr id="48" name="TextBox 47">
            <a:extLst>
              <a:ext uri="{FF2B5EF4-FFF2-40B4-BE49-F238E27FC236}">
                <a16:creationId xmlns:a16="http://schemas.microsoft.com/office/drawing/2014/main" id="{878514DB-3C93-7281-E74B-73227B6C91DF}"/>
              </a:ext>
            </a:extLst>
          </p:cNvPr>
          <p:cNvSpPr txBox="1"/>
          <p:nvPr/>
        </p:nvSpPr>
        <p:spPr>
          <a:xfrm>
            <a:off x="157473" y="3548804"/>
            <a:ext cx="1464120" cy="646331"/>
          </a:xfrm>
          <a:prstGeom prst="rect">
            <a:avLst/>
          </a:prstGeom>
          <a:noFill/>
        </p:spPr>
        <p:txBody>
          <a:bodyPr wrap="none" rtlCol="0">
            <a:spAutoFit/>
          </a:bodyPr>
          <a:lstStyle/>
          <a:p>
            <a:pPr algn="r"/>
            <a:r>
              <a:rPr lang="en-US" dirty="0"/>
              <a:t>Case 056</a:t>
            </a:r>
          </a:p>
          <a:p>
            <a:pPr algn="r"/>
            <a:r>
              <a:rPr lang="en-US" dirty="0"/>
              <a:t>Beaufort Sea</a:t>
            </a:r>
          </a:p>
        </p:txBody>
      </p:sp>
      <p:sp>
        <p:nvSpPr>
          <p:cNvPr id="50" name="Text Placeholder 3">
            <a:extLst>
              <a:ext uri="{FF2B5EF4-FFF2-40B4-BE49-F238E27FC236}">
                <a16:creationId xmlns:a16="http://schemas.microsoft.com/office/drawing/2014/main" id="{DFFDB2D3-E089-A072-69B1-966F30EF4128}"/>
              </a:ext>
            </a:extLst>
          </p:cNvPr>
          <p:cNvSpPr>
            <a:spLocks noGrp="1"/>
          </p:cNvSpPr>
          <p:nvPr>
            <p:ph type="body" sz="half" idx="2"/>
          </p:nvPr>
        </p:nvSpPr>
        <p:spPr>
          <a:xfrm>
            <a:off x="452907" y="4845019"/>
            <a:ext cx="11572079" cy="1590494"/>
          </a:xfrm>
        </p:spPr>
        <p:txBody>
          <a:bodyPr>
            <a:noAutofit/>
          </a:bodyPr>
          <a:lstStyle/>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True color, false color, landmask, and 5 km resolution cloud fraction saved for each case</a:t>
            </a:r>
          </a:p>
          <a:p>
            <a:pPr marL="742950" lvl="1" indent="-285750">
              <a:buFont typeface="Arial" panose="020B0604020202020204" pitchFamily="34" charset="0"/>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Cloud fraction is a different resolution, but is arranged on the same snapshot data used for the true/false color data</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Binary land, floe, and fast ice masks created for all the images where the metadata analysis says ice floes are present</a:t>
            </a:r>
          </a:p>
          <a:p>
            <a:pPr marL="742950" lvl="1" indent="-285750">
              <a:buFont typeface="Arial" panose="020B0604020202020204" pitchFamily="34" charset="0"/>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Blank PNG files for cases with no land or landfast ice, for ease of use when compositing the masks for visualization</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MASIE images (ice, land) accessed, reprojected, and interpolated to MODIS grid (not shown)</a:t>
            </a:r>
          </a:p>
        </p:txBody>
      </p:sp>
    </p:spTree>
    <p:extLst>
      <p:ext uri="{BB962C8B-B14F-4D97-AF65-F5344CB8AC3E}">
        <p14:creationId xmlns:p14="http://schemas.microsoft.com/office/powerpoint/2010/main" val="3984475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AE779-6BED-EA07-6629-A573230CF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F3121-F2C8-4680-7704-BEE798CDB74F}"/>
              </a:ext>
            </a:extLst>
          </p:cNvPr>
          <p:cNvSpPr>
            <a:spLocks noGrp="1"/>
          </p:cNvSpPr>
          <p:nvPr>
            <p:ph type="title"/>
          </p:nvPr>
        </p:nvSpPr>
        <p:spPr>
          <a:xfrm>
            <a:off x="157473" y="40640"/>
            <a:ext cx="7160964" cy="760164"/>
          </a:xfrm>
        </p:spPr>
        <p:txBody>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Floe pairing</a:t>
            </a:r>
          </a:p>
        </p:txBody>
      </p:sp>
      <p:sp>
        <p:nvSpPr>
          <p:cNvPr id="50" name="Text Placeholder 3">
            <a:extLst>
              <a:ext uri="{FF2B5EF4-FFF2-40B4-BE49-F238E27FC236}">
                <a16:creationId xmlns:a16="http://schemas.microsoft.com/office/drawing/2014/main" id="{20BCB934-B08C-7CF1-56CE-E36A92F18D11}"/>
              </a:ext>
            </a:extLst>
          </p:cNvPr>
          <p:cNvSpPr>
            <a:spLocks noGrp="1"/>
          </p:cNvSpPr>
          <p:nvPr>
            <p:ph type="body" sz="half" idx="2"/>
          </p:nvPr>
        </p:nvSpPr>
        <p:spPr>
          <a:xfrm>
            <a:off x="157473" y="800803"/>
            <a:ext cx="4623847" cy="5699149"/>
          </a:xfrm>
        </p:spPr>
        <p:txBody>
          <a:bodyPr>
            <a:no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Motivation</a:t>
            </a:r>
          </a:p>
          <a:p>
            <a:r>
              <a:rPr lang="en-US" dirty="0">
                <a:latin typeface="Helvetica Neue" panose="02000503000000020004" pitchFamily="2" charset="0"/>
                <a:ea typeface="Helvetica Neue" panose="02000503000000020004" pitchFamily="2" charset="0"/>
                <a:cs typeface="Helvetica Neue" panose="02000503000000020004" pitchFamily="2" charset="0"/>
              </a:rPr>
              <a:t>Assuming the true shape did not meaningfully change over the course of a few hours, linking floes from one image to the next lets us examine the uncertainty in floe shape property measurements even with best-case edge detection.</a:t>
            </a:r>
          </a:p>
          <a:p>
            <a:r>
              <a:rPr lang="en-US" dirty="0">
                <a:latin typeface="Helvetica Neue" panose="02000503000000020004" pitchFamily="2" charset="0"/>
                <a:ea typeface="Helvetica Neue" panose="02000503000000020004" pitchFamily="2" charset="0"/>
                <a:cs typeface="Helvetica Neue" panose="02000503000000020004" pitchFamily="2" charset="0"/>
              </a:rPr>
              <a:t>The paired floes can be used in the </a:t>
            </a:r>
            <a:r>
              <a:rPr lang="en-US" dirty="0" err="1">
                <a:latin typeface="Helvetica Neue" panose="02000503000000020004" pitchFamily="2" charset="0"/>
                <a:ea typeface="Helvetica Neue" panose="02000503000000020004" pitchFamily="2" charset="0"/>
                <a:cs typeface="Helvetica Neue" panose="02000503000000020004" pitchFamily="2" charset="0"/>
              </a:rPr>
              <a:t>cal-val</a:t>
            </a:r>
            <a:r>
              <a:rPr lang="en-US" dirty="0">
                <a:latin typeface="Helvetica Neue" panose="02000503000000020004" pitchFamily="2" charset="0"/>
                <a:ea typeface="Helvetica Neue" panose="02000503000000020004" pitchFamily="2" charset="0"/>
                <a:cs typeface="Helvetica Neue" panose="02000503000000020004" pitchFamily="2" charset="0"/>
              </a:rPr>
              <a:t> paper to test the IFT tracking capability.</a:t>
            </a:r>
          </a:p>
          <a:p>
            <a:r>
              <a:rPr lang="en-US" b="1" dirty="0">
                <a:latin typeface="Helvetica Neue" panose="02000503000000020004" pitchFamily="2" charset="0"/>
                <a:ea typeface="Helvetica Neue" panose="02000503000000020004" pitchFamily="2" charset="0"/>
                <a:cs typeface="Helvetica Neue" panose="02000503000000020004" pitchFamily="2" charset="0"/>
              </a:rPr>
              <a:t>Method</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Check displacement between pairs of images</a:t>
            </a:r>
          </a:p>
          <a:p>
            <a:pPr marL="342900" indent="-342900">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If displacement is small relative to the floe size, match based on overlapping floes.</a:t>
            </a:r>
          </a:p>
          <a:p>
            <a:pPr marL="342900" indent="-342900">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For clear scenes with coherent motion, where floes do not overlap, use optical flow to estimate vector field. If advected flow shapes align well and are not distorted, consider these to be matches.</a:t>
            </a:r>
          </a:p>
          <a:p>
            <a:pPr marL="342900" indent="-342900">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Store comparison image for verification.</a:t>
            </a:r>
          </a:p>
        </p:txBody>
      </p:sp>
      <p:pic>
        <p:nvPicPr>
          <p:cNvPr id="7" name="Picture 6" descr="A collage of images of different types of land&#10;&#10;AI-generated content may be incorrect.">
            <a:extLst>
              <a:ext uri="{FF2B5EF4-FFF2-40B4-BE49-F238E27FC236}">
                <a16:creationId xmlns:a16="http://schemas.microsoft.com/office/drawing/2014/main" id="{35D5213E-0A24-B56E-DDDE-B8ECB1DF0508}"/>
              </a:ext>
            </a:extLst>
          </p:cNvPr>
          <p:cNvPicPr>
            <a:picLocks noChangeAspect="1"/>
          </p:cNvPicPr>
          <p:nvPr/>
        </p:nvPicPr>
        <p:blipFill>
          <a:blip r:embed="rId2"/>
          <a:stretch>
            <a:fillRect/>
          </a:stretch>
        </p:blipFill>
        <p:spPr>
          <a:xfrm>
            <a:off x="4979625" y="152093"/>
            <a:ext cx="6966768" cy="5432908"/>
          </a:xfrm>
          <a:prstGeom prst="rect">
            <a:avLst/>
          </a:prstGeom>
        </p:spPr>
      </p:pic>
      <p:sp>
        <p:nvSpPr>
          <p:cNvPr id="8" name="TextBox 7">
            <a:extLst>
              <a:ext uri="{FF2B5EF4-FFF2-40B4-BE49-F238E27FC236}">
                <a16:creationId xmlns:a16="http://schemas.microsoft.com/office/drawing/2014/main" id="{863DBBE6-DE87-FF88-D6B0-C6A30F92D750}"/>
              </a:ext>
            </a:extLst>
          </p:cNvPr>
          <p:cNvSpPr txBox="1"/>
          <p:nvPr/>
        </p:nvSpPr>
        <p:spPr>
          <a:xfrm>
            <a:off x="5221995" y="5717754"/>
            <a:ext cx="6724398" cy="830997"/>
          </a:xfrm>
          <a:prstGeom prst="rect">
            <a:avLst/>
          </a:prstGeom>
          <a:noFill/>
        </p:spPr>
        <p:txBody>
          <a:bodyPr wrap="square" rtlCol="0">
            <a:spAutoFit/>
          </a:bodyPr>
          <a:lstStyle/>
          <a:p>
            <a:r>
              <a:rPr lang="en-US" sz="1200" i="1" dirty="0"/>
              <a:t>Example images with overlaid floe (outlines), land (red), and landfast ice (yellow) masks. Labeled floes overlaid in top right show relatively little motion between images. Outlines show floes with potential matches. Black markers show those with intersection over union less than 50%, where manual review is needed.</a:t>
            </a:r>
          </a:p>
        </p:txBody>
      </p:sp>
    </p:spTree>
    <p:extLst>
      <p:ext uri="{BB962C8B-B14F-4D97-AF65-F5344CB8AC3E}">
        <p14:creationId xmlns:p14="http://schemas.microsoft.com/office/powerpoint/2010/main" val="2990676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1335-2397-5C69-CA14-91B1E8A6BA00}"/>
              </a:ext>
            </a:extLst>
          </p:cNvPr>
          <p:cNvSpPr>
            <a:spLocks noGrp="1"/>
          </p:cNvSpPr>
          <p:nvPr>
            <p:ph type="title"/>
          </p:nvPr>
        </p:nvSpPr>
        <p:spPr/>
        <p:txBody>
          <a:bodyPr/>
          <a:lstStyle/>
          <a:p>
            <a:r>
              <a:rPr lang="en-US" dirty="0"/>
              <a:t>Measuring of segmentation quality</a:t>
            </a:r>
          </a:p>
        </p:txBody>
      </p:sp>
      <p:sp>
        <p:nvSpPr>
          <p:cNvPr id="3" name="Content Placeholder 2">
            <a:extLst>
              <a:ext uri="{FF2B5EF4-FFF2-40B4-BE49-F238E27FC236}">
                <a16:creationId xmlns:a16="http://schemas.microsoft.com/office/drawing/2014/main" id="{9F9CBF99-79EA-ADE8-07B6-932768EE715E}"/>
              </a:ext>
            </a:extLst>
          </p:cNvPr>
          <p:cNvSpPr>
            <a:spLocks noGrp="1"/>
          </p:cNvSpPr>
          <p:nvPr>
            <p:ph sz="half" idx="1"/>
          </p:nvPr>
        </p:nvSpPr>
        <p:spPr>
          <a:xfrm>
            <a:off x="540341" y="1690793"/>
            <a:ext cx="5441415" cy="4555772"/>
          </a:xfrm>
        </p:spPr>
        <p:txBody>
          <a:bodyPr>
            <a:normAutofit fontScale="92500" lnSpcReduction="20000"/>
          </a:bodyPr>
          <a:lstStyle/>
          <a:p>
            <a:r>
              <a:rPr lang="en-US" dirty="0"/>
              <a:t>Supervised evaluation</a:t>
            </a:r>
          </a:p>
          <a:p>
            <a:pPr lvl="1"/>
            <a:r>
              <a:rPr lang="en-US" dirty="0"/>
              <a:t>Segmentation results </a:t>
            </a:r>
            <a:r>
              <a:rPr lang="en-US" i="1" dirty="0"/>
              <a:t>S</a:t>
            </a:r>
            <a:r>
              <a:rPr lang="en-US" dirty="0"/>
              <a:t> compared against ground truth </a:t>
            </a:r>
            <a:r>
              <a:rPr lang="en-US" i="1" dirty="0"/>
              <a:t>G</a:t>
            </a:r>
          </a:p>
          <a:p>
            <a:pPr lvl="1"/>
            <a:r>
              <a:rPr lang="en-US" dirty="0"/>
              <a:t>Pixel-by-pixel comparison</a:t>
            </a:r>
          </a:p>
          <a:p>
            <a:pPr lvl="1"/>
            <a:r>
              <a:rPr lang="en-US" dirty="0"/>
              <a:t>Object-based comparison</a:t>
            </a:r>
          </a:p>
          <a:p>
            <a:pPr lvl="2"/>
            <a:r>
              <a:rPr lang="en-US" dirty="0"/>
              <a:t>“Relevant set:” for each </a:t>
            </a:r>
            <a:r>
              <a:rPr lang="en-US" i="1" dirty="0"/>
              <a:t>g </a:t>
            </a:r>
            <a:r>
              <a:rPr lang="en-US" dirty="0"/>
              <a:t>in </a:t>
            </a:r>
            <a:r>
              <a:rPr lang="en-US" i="1" dirty="0"/>
              <a:t>G</a:t>
            </a:r>
            <a:r>
              <a:rPr lang="en-US" dirty="0"/>
              <a:t>, set of objects in </a:t>
            </a:r>
            <a:r>
              <a:rPr lang="en-US" i="1" dirty="0"/>
              <a:t>S </a:t>
            </a:r>
            <a:r>
              <a:rPr lang="en-US" dirty="0"/>
              <a:t>fulfilling some criteria</a:t>
            </a:r>
          </a:p>
          <a:p>
            <a:pPr lvl="2"/>
            <a:r>
              <a:rPr lang="en-US" dirty="0"/>
              <a:t>Clinton et al. 2010 criteria: 50% area overlap (either direction) and/or centroid inclusion (either direction).</a:t>
            </a:r>
          </a:p>
          <a:p>
            <a:pPr lvl="1"/>
            <a:endParaRPr lang="en-US" i="1" dirty="0"/>
          </a:p>
          <a:p>
            <a:r>
              <a:rPr lang="en-US" dirty="0"/>
              <a:t>Unsupervised evaluation</a:t>
            </a:r>
          </a:p>
          <a:p>
            <a:pPr lvl="1"/>
            <a:r>
              <a:rPr lang="en-US" dirty="0"/>
              <a:t>Segmentation results evaluated against properties of the image</a:t>
            </a:r>
          </a:p>
          <a:p>
            <a:pPr lvl="1"/>
            <a:r>
              <a:rPr lang="en-US" dirty="0"/>
              <a:t>Contrast, entropy</a:t>
            </a:r>
          </a:p>
        </p:txBody>
      </p:sp>
      <p:sp>
        <p:nvSpPr>
          <p:cNvPr id="5" name="Rectangle 4">
            <a:extLst>
              <a:ext uri="{FF2B5EF4-FFF2-40B4-BE49-F238E27FC236}">
                <a16:creationId xmlns:a16="http://schemas.microsoft.com/office/drawing/2014/main" id="{F65C3EDD-5FC2-4F23-8087-47DF15820B40}"/>
              </a:ext>
            </a:extLst>
          </p:cNvPr>
          <p:cNvSpPr/>
          <p:nvPr/>
        </p:nvSpPr>
        <p:spPr>
          <a:xfrm>
            <a:off x="6466901" y="1690688"/>
            <a:ext cx="2390660" cy="22533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48BED74-1957-401C-044E-3A7183C1A08E}"/>
              </a:ext>
            </a:extLst>
          </p:cNvPr>
          <p:cNvSpPr/>
          <p:nvPr/>
        </p:nvSpPr>
        <p:spPr>
          <a:xfrm>
            <a:off x="6687239" y="1927952"/>
            <a:ext cx="991518" cy="991518"/>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1481DB5-BAEF-AC3E-BE76-1421A9D9948B}"/>
              </a:ext>
            </a:extLst>
          </p:cNvPr>
          <p:cNvSpPr/>
          <p:nvPr/>
        </p:nvSpPr>
        <p:spPr>
          <a:xfrm>
            <a:off x="7678757" y="2660975"/>
            <a:ext cx="991518" cy="991518"/>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B1AA6B-46E0-78A9-DBA3-83736AA13385}"/>
              </a:ext>
            </a:extLst>
          </p:cNvPr>
          <p:cNvSpPr txBox="1"/>
          <p:nvPr/>
        </p:nvSpPr>
        <p:spPr>
          <a:xfrm>
            <a:off x="6466901" y="3569199"/>
            <a:ext cx="348172" cy="369332"/>
          </a:xfrm>
          <a:prstGeom prst="rect">
            <a:avLst/>
          </a:prstGeom>
          <a:noFill/>
        </p:spPr>
        <p:txBody>
          <a:bodyPr wrap="none" rtlCol="0">
            <a:spAutoFit/>
          </a:bodyPr>
          <a:lstStyle/>
          <a:p>
            <a:r>
              <a:rPr lang="en-US" b="1" dirty="0">
                <a:solidFill>
                  <a:schemeClr val="bg1"/>
                </a:solidFill>
              </a:rPr>
              <a:t>G</a:t>
            </a:r>
          </a:p>
        </p:txBody>
      </p:sp>
      <p:sp>
        <p:nvSpPr>
          <p:cNvPr id="9" name="Rectangle 8">
            <a:extLst>
              <a:ext uri="{FF2B5EF4-FFF2-40B4-BE49-F238E27FC236}">
                <a16:creationId xmlns:a16="http://schemas.microsoft.com/office/drawing/2014/main" id="{01F13493-D4D5-6DC3-D378-F86F3D4DA15A}"/>
              </a:ext>
            </a:extLst>
          </p:cNvPr>
          <p:cNvSpPr/>
          <p:nvPr/>
        </p:nvSpPr>
        <p:spPr>
          <a:xfrm>
            <a:off x="9150427" y="1690688"/>
            <a:ext cx="2390660" cy="225335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C198BDD-51A6-85F6-9D95-E92F0EEDACB4}"/>
              </a:ext>
            </a:extLst>
          </p:cNvPr>
          <p:cNvSpPr/>
          <p:nvPr/>
        </p:nvSpPr>
        <p:spPr>
          <a:xfrm>
            <a:off x="9370765" y="1927952"/>
            <a:ext cx="804232" cy="804232"/>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A9D2975-4652-5F56-17E1-46D7BC95B977}"/>
              </a:ext>
            </a:extLst>
          </p:cNvPr>
          <p:cNvSpPr txBox="1"/>
          <p:nvPr/>
        </p:nvSpPr>
        <p:spPr>
          <a:xfrm>
            <a:off x="9150427" y="3569199"/>
            <a:ext cx="322524" cy="369332"/>
          </a:xfrm>
          <a:prstGeom prst="rect">
            <a:avLst/>
          </a:prstGeom>
          <a:noFill/>
        </p:spPr>
        <p:txBody>
          <a:bodyPr wrap="none" rtlCol="0">
            <a:spAutoFit/>
          </a:bodyPr>
          <a:lstStyle/>
          <a:p>
            <a:r>
              <a:rPr lang="en-US" b="1" dirty="0">
                <a:solidFill>
                  <a:schemeClr val="bg1"/>
                </a:solidFill>
              </a:rPr>
              <a:t>S</a:t>
            </a:r>
          </a:p>
        </p:txBody>
      </p:sp>
      <p:sp>
        <p:nvSpPr>
          <p:cNvPr id="15" name="Oval 14">
            <a:extLst>
              <a:ext uri="{FF2B5EF4-FFF2-40B4-BE49-F238E27FC236}">
                <a16:creationId xmlns:a16="http://schemas.microsoft.com/office/drawing/2014/main" id="{07B4E494-7948-1FC0-88D8-E7CEDC6FCA54}"/>
              </a:ext>
            </a:extLst>
          </p:cNvPr>
          <p:cNvSpPr/>
          <p:nvPr/>
        </p:nvSpPr>
        <p:spPr>
          <a:xfrm>
            <a:off x="6615886" y="4181303"/>
            <a:ext cx="991518" cy="991518"/>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C537458-1E1E-9EAB-1F5D-0BE1797E79DC}"/>
              </a:ext>
            </a:extLst>
          </p:cNvPr>
          <p:cNvSpPr/>
          <p:nvPr/>
        </p:nvSpPr>
        <p:spPr>
          <a:xfrm>
            <a:off x="7607404" y="4914326"/>
            <a:ext cx="991518" cy="991518"/>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5913A98-0326-08E3-A39B-407F021942B8}"/>
              </a:ext>
            </a:extLst>
          </p:cNvPr>
          <p:cNvSpPr/>
          <p:nvPr/>
        </p:nvSpPr>
        <p:spPr>
          <a:xfrm>
            <a:off x="6722583" y="4275866"/>
            <a:ext cx="804232" cy="804232"/>
          </a:xfrm>
          <a:prstGeom prst="ellipse">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2723B36-37BC-2FAE-9ECE-1BDAE3237C62}"/>
              </a:ext>
            </a:extLst>
          </p:cNvPr>
          <p:cNvSpPr/>
          <p:nvPr/>
        </p:nvSpPr>
        <p:spPr>
          <a:xfrm>
            <a:off x="8103163" y="4454913"/>
            <a:ext cx="733023" cy="733023"/>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B64ACFE-383B-E05D-12A7-88D12EBC459E}"/>
              </a:ext>
            </a:extLst>
          </p:cNvPr>
          <p:cNvSpPr/>
          <p:nvPr/>
        </p:nvSpPr>
        <p:spPr>
          <a:xfrm>
            <a:off x="7359526" y="5089142"/>
            <a:ext cx="733023" cy="733023"/>
          </a:xfrm>
          <a:prstGeom prst="ellipse">
            <a:avLst/>
          </a:prstGeom>
          <a:solidFill>
            <a:schemeClr val="accent6">
              <a:lumMod val="20000"/>
              <a:lumOff val="8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22EAB90-263D-DBCE-8241-13978A9559CD}"/>
              </a:ext>
            </a:extLst>
          </p:cNvPr>
          <p:cNvSpPr/>
          <p:nvPr/>
        </p:nvSpPr>
        <p:spPr>
          <a:xfrm>
            <a:off x="8086929" y="5423523"/>
            <a:ext cx="482321" cy="482321"/>
          </a:xfrm>
          <a:prstGeom prst="ellipse">
            <a:avLst/>
          </a:prstGeom>
          <a:solidFill>
            <a:schemeClr val="accent6">
              <a:lumMod val="20000"/>
              <a:lumOff val="8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C9AC83E-8582-2DA8-09CB-803A8005CFDC}"/>
              </a:ext>
            </a:extLst>
          </p:cNvPr>
          <p:cNvSpPr/>
          <p:nvPr/>
        </p:nvSpPr>
        <p:spPr>
          <a:xfrm>
            <a:off x="10741132" y="2415531"/>
            <a:ext cx="733023" cy="733023"/>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CFF50F-F0D3-649B-02AE-ADBC5907A4B6}"/>
              </a:ext>
            </a:extLst>
          </p:cNvPr>
          <p:cNvSpPr/>
          <p:nvPr/>
        </p:nvSpPr>
        <p:spPr>
          <a:xfrm>
            <a:off x="10024518" y="3001562"/>
            <a:ext cx="733023" cy="733023"/>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003C84-D23B-373E-372F-11F63650B95B}"/>
              </a:ext>
            </a:extLst>
          </p:cNvPr>
          <p:cNvSpPr/>
          <p:nvPr/>
        </p:nvSpPr>
        <p:spPr>
          <a:xfrm>
            <a:off x="10724898" y="3384141"/>
            <a:ext cx="482321" cy="482321"/>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013528F-0D15-2E1A-A0FF-A73638425A1C}"/>
              </a:ext>
            </a:extLst>
          </p:cNvPr>
          <p:cNvSpPr txBox="1"/>
          <p:nvPr/>
        </p:nvSpPr>
        <p:spPr>
          <a:xfrm>
            <a:off x="7028949" y="2264687"/>
            <a:ext cx="30809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BF822F51-7EB3-45D2-996C-5150EB7A60C7}"/>
              </a:ext>
            </a:extLst>
          </p:cNvPr>
          <p:cNvSpPr txBox="1"/>
          <p:nvPr/>
        </p:nvSpPr>
        <p:spPr>
          <a:xfrm>
            <a:off x="8020467" y="3017632"/>
            <a:ext cx="308098" cy="369332"/>
          </a:xfrm>
          <a:prstGeom prst="rect">
            <a:avLst/>
          </a:prstGeom>
          <a:noFill/>
        </p:spPr>
        <p:txBody>
          <a:bodyPr wrap="none" rtlCol="0">
            <a:spAutoFit/>
          </a:bodyPr>
          <a:lstStyle/>
          <a:p>
            <a:r>
              <a:rPr lang="en-US" dirty="0"/>
              <a:t>2</a:t>
            </a:r>
          </a:p>
        </p:txBody>
      </p:sp>
      <p:sp>
        <p:nvSpPr>
          <p:cNvPr id="26" name="TextBox 25">
            <a:extLst>
              <a:ext uri="{FF2B5EF4-FFF2-40B4-BE49-F238E27FC236}">
                <a16:creationId xmlns:a16="http://schemas.microsoft.com/office/drawing/2014/main" id="{BECE3B4A-B313-5F05-7222-EB92EA6D69A9}"/>
              </a:ext>
            </a:extLst>
          </p:cNvPr>
          <p:cNvSpPr txBox="1"/>
          <p:nvPr/>
        </p:nvSpPr>
        <p:spPr>
          <a:xfrm>
            <a:off x="9311689" y="4454913"/>
            <a:ext cx="2553477" cy="646331"/>
          </a:xfrm>
          <a:prstGeom prst="rect">
            <a:avLst/>
          </a:prstGeom>
          <a:noFill/>
        </p:spPr>
        <p:txBody>
          <a:bodyPr wrap="square" rtlCol="0">
            <a:spAutoFit/>
          </a:bodyPr>
          <a:lstStyle/>
          <a:p>
            <a:r>
              <a:rPr lang="en-US" dirty="0">
                <a:solidFill>
                  <a:schemeClr val="accent5">
                    <a:lumMod val="75000"/>
                  </a:schemeClr>
                </a:solidFill>
              </a:rPr>
              <a:t>Object 1 relevant set</a:t>
            </a:r>
          </a:p>
          <a:p>
            <a:r>
              <a:rPr lang="en-US" dirty="0">
                <a:solidFill>
                  <a:schemeClr val="accent6">
                    <a:lumMod val="75000"/>
                  </a:schemeClr>
                </a:solidFill>
              </a:rPr>
              <a:t>Object 2 relevant set</a:t>
            </a:r>
          </a:p>
        </p:txBody>
      </p:sp>
    </p:spTree>
    <p:extLst>
      <p:ext uri="{BB962C8B-B14F-4D97-AF65-F5344CB8AC3E}">
        <p14:creationId xmlns:p14="http://schemas.microsoft.com/office/powerpoint/2010/main" val="1108879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2C14C-07A6-74F9-812E-838A445971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020E2-493F-A799-529B-3DE58D93B6FD}"/>
              </a:ext>
            </a:extLst>
          </p:cNvPr>
          <p:cNvSpPr>
            <a:spLocks noGrp="1"/>
          </p:cNvSpPr>
          <p:nvPr>
            <p:ph type="title"/>
          </p:nvPr>
        </p:nvSpPr>
        <p:spPr/>
        <p:txBody>
          <a:bodyPr/>
          <a:lstStyle/>
          <a:p>
            <a:r>
              <a:rPr lang="en-US" dirty="0"/>
              <a:t>Experiment #1: Random pairing</a:t>
            </a:r>
          </a:p>
        </p:txBody>
      </p:sp>
      <p:sp>
        <p:nvSpPr>
          <p:cNvPr id="3" name="Content Placeholder 2">
            <a:extLst>
              <a:ext uri="{FF2B5EF4-FFF2-40B4-BE49-F238E27FC236}">
                <a16:creationId xmlns:a16="http://schemas.microsoft.com/office/drawing/2014/main" id="{C75A4FEA-B64E-0964-5638-078C9C360B7B}"/>
              </a:ext>
            </a:extLst>
          </p:cNvPr>
          <p:cNvSpPr>
            <a:spLocks noGrp="1"/>
          </p:cNvSpPr>
          <p:nvPr>
            <p:ph sz="half" idx="1"/>
          </p:nvPr>
        </p:nvSpPr>
        <p:spPr/>
        <p:txBody>
          <a:bodyPr>
            <a:normAutofit/>
          </a:bodyPr>
          <a:lstStyle/>
          <a:p>
            <a:r>
              <a:rPr lang="en-US" sz="1600" dirty="0"/>
              <a:t>Baseline</a:t>
            </a:r>
          </a:p>
          <a:p>
            <a:pPr lvl="1"/>
            <a:r>
              <a:rPr lang="en-US" sz="1600" dirty="0"/>
              <a:t>Variation between paired floes</a:t>
            </a:r>
          </a:p>
          <a:p>
            <a:pPr lvl="1"/>
            <a:r>
              <a:rPr lang="en-US" sz="1600" dirty="0"/>
              <a:t>Flow shape registration: rigid rotation and transposition (compare to alignment via centroid and rotation by the estimated object axes orientation)</a:t>
            </a:r>
          </a:p>
          <a:p>
            <a:r>
              <a:rPr lang="en-US" sz="1600" dirty="0"/>
              <a:t>Experiment</a:t>
            </a:r>
          </a:p>
          <a:p>
            <a:pPr lvl="1"/>
            <a:r>
              <a:rPr lang="en-US" sz="1600" dirty="0"/>
              <a:t>Randomly select non-paired floe</a:t>
            </a:r>
          </a:p>
          <a:p>
            <a:pPr lvl="1"/>
            <a:r>
              <a:rPr lang="en-US" sz="1600" dirty="0"/>
              <a:t>Align by centroid and object orientation</a:t>
            </a:r>
          </a:p>
          <a:p>
            <a:pPr lvl="1"/>
            <a:r>
              <a:rPr lang="en-US" sz="1600" dirty="0"/>
              <a:t>Measure difference between floes</a:t>
            </a:r>
          </a:p>
          <a:p>
            <a:r>
              <a:rPr lang="en-US" sz="1600" dirty="0"/>
              <a:t>Analysis</a:t>
            </a:r>
          </a:p>
          <a:p>
            <a:pPr lvl="1"/>
            <a:r>
              <a:rPr lang="en-US" sz="1600" dirty="0"/>
              <a:t>For a measure M and paired floes f, g, is M(f, g) statistically significant? </a:t>
            </a:r>
          </a:p>
          <a:p>
            <a:pPr lvl="1"/>
            <a:r>
              <a:rPr lang="en-US" sz="1600" dirty="0"/>
              <a:t>Consider grouping floes by area bins</a:t>
            </a:r>
          </a:p>
        </p:txBody>
      </p:sp>
    </p:spTree>
    <p:extLst>
      <p:ext uri="{BB962C8B-B14F-4D97-AF65-F5344CB8AC3E}">
        <p14:creationId xmlns:p14="http://schemas.microsoft.com/office/powerpoint/2010/main" val="3992261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EF185-927A-415F-EF1E-99ED3058F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17E67-C823-7C18-2EC7-E7098D264D0C}"/>
              </a:ext>
            </a:extLst>
          </p:cNvPr>
          <p:cNvSpPr>
            <a:spLocks noGrp="1"/>
          </p:cNvSpPr>
          <p:nvPr>
            <p:ph type="title"/>
          </p:nvPr>
        </p:nvSpPr>
        <p:spPr/>
        <p:txBody>
          <a:bodyPr/>
          <a:lstStyle/>
          <a:p>
            <a:r>
              <a:rPr lang="en-US" dirty="0"/>
              <a:t>Experiment #2: Introducing known error</a:t>
            </a:r>
          </a:p>
        </p:txBody>
      </p:sp>
      <p:sp>
        <p:nvSpPr>
          <p:cNvPr id="3" name="Content Placeholder 2">
            <a:extLst>
              <a:ext uri="{FF2B5EF4-FFF2-40B4-BE49-F238E27FC236}">
                <a16:creationId xmlns:a16="http://schemas.microsoft.com/office/drawing/2014/main" id="{325110D5-8D15-6D54-7E5C-D0630654A47C}"/>
              </a:ext>
            </a:extLst>
          </p:cNvPr>
          <p:cNvSpPr>
            <a:spLocks noGrp="1"/>
          </p:cNvSpPr>
          <p:nvPr>
            <p:ph sz="half" idx="1"/>
          </p:nvPr>
        </p:nvSpPr>
        <p:spPr>
          <a:xfrm>
            <a:off x="838199" y="1825625"/>
            <a:ext cx="5650735" cy="4667250"/>
          </a:xfrm>
        </p:spPr>
        <p:txBody>
          <a:bodyPr>
            <a:normAutofit/>
          </a:bodyPr>
          <a:lstStyle/>
          <a:p>
            <a:r>
              <a:rPr lang="en-US" sz="1600" dirty="0"/>
              <a:t>Testing sensitivity to specific types of interpretable errors</a:t>
            </a:r>
          </a:p>
          <a:p>
            <a:r>
              <a:rPr lang="en-US" sz="1600" dirty="0"/>
              <a:t>Experiments</a:t>
            </a:r>
          </a:p>
          <a:p>
            <a:pPr lvl="1"/>
            <a:r>
              <a:rPr lang="en-US" sz="1600" dirty="0"/>
              <a:t>Increasing floe area without merging</a:t>
            </a:r>
          </a:p>
          <a:p>
            <a:pPr lvl="1"/>
            <a:r>
              <a:rPr lang="en-US" sz="1600" dirty="0"/>
              <a:t>Increasing floe area with merging (</a:t>
            </a:r>
            <a:r>
              <a:rPr lang="en-US" sz="1600" dirty="0" err="1"/>
              <a:t>undersegmentation</a:t>
            </a:r>
            <a:r>
              <a:rPr lang="en-US" sz="1600" dirty="0"/>
              <a:t>)</a:t>
            </a:r>
          </a:p>
          <a:p>
            <a:pPr lvl="1"/>
            <a:r>
              <a:rPr lang="en-US" sz="1600" dirty="0"/>
              <a:t>Decreasing area by dilation</a:t>
            </a:r>
          </a:p>
          <a:p>
            <a:pPr lvl="1"/>
            <a:r>
              <a:rPr lang="en-US" sz="1600" dirty="0"/>
              <a:t>Decreasing area by splitting objects (</a:t>
            </a:r>
            <a:r>
              <a:rPr lang="en-US" sz="1600" dirty="0" err="1"/>
              <a:t>oversegmentation</a:t>
            </a:r>
            <a:r>
              <a:rPr lang="en-US" sz="1600" dirty="0"/>
              <a:t>)</a:t>
            </a:r>
          </a:p>
          <a:p>
            <a:pPr lvl="1"/>
            <a:r>
              <a:rPr lang="en-US" sz="1600" dirty="0"/>
              <a:t>Translation</a:t>
            </a:r>
          </a:p>
          <a:p>
            <a:pPr lvl="1"/>
            <a:r>
              <a:rPr lang="en-US" sz="1600" dirty="0"/>
              <a:t>Missing floes (uniform, small only, large only)</a:t>
            </a:r>
          </a:p>
          <a:p>
            <a:r>
              <a:rPr lang="en-US" sz="1600" dirty="0"/>
              <a:t>Analysis</a:t>
            </a:r>
          </a:p>
          <a:p>
            <a:pPr lvl="1"/>
            <a:r>
              <a:rPr lang="en-US" sz="1600" dirty="0"/>
              <a:t>Correlation between measures</a:t>
            </a:r>
          </a:p>
          <a:p>
            <a:pPr lvl="2"/>
            <a:r>
              <a:rPr lang="en-US" sz="1200" dirty="0"/>
              <a:t>Which are redundant?</a:t>
            </a:r>
          </a:p>
          <a:p>
            <a:pPr lvl="1"/>
            <a:r>
              <a:rPr lang="en-US" sz="1600" dirty="0"/>
              <a:t>Sensitivity: </a:t>
            </a:r>
          </a:p>
          <a:p>
            <a:pPr lvl="2"/>
            <a:r>
              <a:rPr lang="en-US" sz="1200" dirty="0"/>
              <a:t>How large do changes need to be to register change?</a:t>
            </a:r>
          </a:p>
          <a:p>
            <a:pPr lvl="2"/>
            <a:r>
              <a:rPr lang="en-US" sz="1200" dirty="0"/>
              <a:t>Error sensitivity by floe size?</a:t>
            </a:r>
          </a:p>
        </p:txBody>
      </p:sp>
      <p:pic>
        <p:nvPicPr>
          <p:cNvPr id="1026" name="Picture 2">
            <a:extLst>
              <a:ext uri="{FF2B5EF4-FFF2-40B4-BE49-F238E27FC236}">
                <a16:creationId xmlns:a16="http://schemas.microsoft.com/office/drawing/2014/main" id="{E52EAD43-48C4-6D5F-AA53-B05347EDC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487" y="1967461"/>
            <a:ext cx="5309286" cy="197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893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8549</TotalTime>
  <Words>809</Words>
  <Application>Microsoft Macintosh PowerPoint</Application>
  <PresentationFormat>Widescreen</PresentationFormat>
  <Paragraphs>97</Paragraphs>
  <Slides>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Aptos Display</vt:lpstr>
      <vt:lpstr>Arial</vt:lpstr>
      <vt:lpstr>Helvetica</vt:lpstr>
      <vt:lpstr>Helvetica Neue</vt:lpstr>
      <vt:lpstr>Helvetica Neue Light</vt:lpstr>
      <vt:lpstr>Helvetica Neue Medium</vt:lpstr>
      <vt:lpstr>Office Theme</vt:lpstr>
      <vt:lpstr>Evaluation of sea ice segmentation with manually validated images</vt:lpstr>
      <vt:lpstr>Goals</vt:lpstr>
      <vt:lpstr>Preparation of the validation dataset</vt:lpstr>
      <vt:lpstr>Validation dataset contents</vt:lpstr>
      <vt:lpstr>Floe pairing</vt:lpstr>
      <vt:lpstr>Measuring of segmentation quality</vt:lpstr>
      <vt:lpstr>Experiment #1: Random pairing</vt:lpstr>
      <vt:lpstr>Experiment #2: Introducing known error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Watkins, Daniel</dc:creator>
  <cp:lastModifiedBy>Watkins, Daniel</cp:lastModifiedBy>
  <cp:revision>6</cp:revision>
  <dcterms:created xsi:type="dcterms:W3CDTF">2025-03-19T15:57:15Z</dcterms:created>
  <dcterms:modified xsi:type="dcterms:W3CDTF">2025-03-25T15:18:30Z</dcterms:modified>
</cp:coreProperties>
</file>